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5352" r:id="rId3"/>
    <p:sldMasterId id="2147486048" r:id="rId4"/>
  </p:sldMasterIdLst>
  <p:notesMasterIdLst>
    <p:notesMasterId r:id="rId41"/>
  </p:notesMasterIdLst>
  <p:handoutMasterIdLst>
    <p:handoutMasterId r:id="rId42"/>
  </p:handoutMasterIdLst>
  <p:sldIdLst>
    <p:sldId id="962" r:id="rId5"/>
    <p:sldId id="939" r:id="rId6"/>
    <p:sldId id="946" r:id="rId7"/>
    <p:sldId id="1014" r:id="rId8"/>
    <p:sldId id="1015" r:id="rId9"/>
    <p:sldId id="1012" r:id="rId10"/>
    <p:sldId id="1019" r:id="rId11"/>
    <p:sldId id="1013" r:id="rId12"/>
    <p:sldId id="943" r:id="rId13"/>
    <p:sldId id="1006" r:id="rId14"/>
    <p:sldId id="955" r:id="rId15"/>
    <p:sldId id="998" r:id="rId16"/>
    <p:sldId id="1007" r:id="rId17"/>
    <p:sldId id="956" r:id="rId18"/>
    <p:sldId id="992" r:id="rId19"/>
    <p:sldId id="994" r:id="rId20"/>
    <p:sldId id="993" r:id="rId21"/>
    <p:sldId id="990" r:id="rId22"/>
    <p:sldId id="1017" r:id="rId23"/>
    <p:sldId id="1016" r:id="rId24"/>
    <p:sldId id="1018" r:id="rId25"/>
    <p:sldId id="974" r:id="rId26"/>
    <p:sldId id="951" r:id="rId27"/>
    <p:sldId id="1008" r:id="rId28"/>
    <p:sldId id="975" r:id="rId29"/>
    <p:sldId id="1009" r:id="rId30"/>
    <p:sldId id="948" r:id="rId31"/>
    <p:sldId id="952" r:id="rId32"/>
    <p:sldId id="954" r:id="rId33"/>
    <p:sldId id="875" r:id="rId34"/>
    <p:sldId id="995" r:id="rId35"/>
    <p:sldId id="976" r:id="rId36"/>
    <p:sldId id="977" r:id="rId37"/>
    <p:sldId id="978" r:id="rId38"/>
    <p:sldId id="1010" r:id="rId39"/>
    <p:sldId id="1011" r:id="rId40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8080"/>
    <a:srgbClr val="FF9900"/>
    <a:srgbClr val="FFFFFF"/>
    <a:srgbClr val="0000FF"/>
    <a:srgbClr val="3366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96504" autoAdjust="0"/>
  </p:normalViewPr>
  <p:slideViewPr>
    <p:cSldViewPr>
      <p:cViewPr varScale="1">
        <p:scale>
          <a:sx n="80" d="100"/>
          <a:sy n="80" d="100"/>
        </p:scale>
        <p:origin x="-10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69" d="100"/>
          <a:sy n="69" d="100"/>
        </p:scale>
        <p:origin x="-193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2" rIns="93127" bIns="46562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D14CC398-D8D9-4CFE-A437-F6C7E91D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8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10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2" rIns="93127" bIns="46562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&lt;Edit Notes Master Slide&gt; Insert Presentation Name Here</a:t>
            </a:r>
          </a:p>
          <a:p>
            <a:pPr>
              <a:defRPr/>
            </a:pPr>
            <a:r>
              <a:rPr lang="en-US"/>
              <a:t>&lt;Edit Notes Master Slide&gt; Insert Presenter Name Here</a:t>
            </a:r>
          </a:p>
        </p:txBody>
      </p:sp>
      <p:sp>
        <p:nvSpPr>
          <p:cNvPr id="4608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2" rIns="93127" bIns="46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2" rIns="93127" bIns="46562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© 2002 Bentley Systems, Incorporated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2" rIns="93127" bIns="46562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E1F6A988-CF46-4A4F-9FE6-F40732BE2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7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8FF3E7F-9D8B-406F-A7EE-18984852AFFD}" type="slidenum">
              <a:rPr lang="en-US" sz="1200" b="0" smtClean="0">
                <a:latin typeface="Tahoma" charset="0"/>
              </a:rPr>
              <a:pPr/>
              <a:t>1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471626-38AD-446F-9E76-D45C8BA33E43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10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AAFEAA-C228-42C1-B195-56345963B195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11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35C8A6A-7C0E-456E-B6EF-CB4755A2F764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12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61B40B-62A3-4899-BA9B-A5A4A9E6DA90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13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24DECB2-D3CF-475E-9D06-CA2EC1032233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14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908C26-0498-4855-B97B-FFA9038BE4A6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15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9494C5C-D5E4-41FD-A8D4-0161772A83D9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16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0E78918-23E4-4E2B-90A4-C713D0D1BDD7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17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FA54CD6-FF1F-4838-9A6B-6498752B4907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18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7AB2CD-875B-42D0-B76A-65D6328101BB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19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9787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55BC037-0561-4D01-A98B-8F0E96329197}" type="slidenum">
              <a:rPr lang="en-US" sz="1200" b="0" smtClean="0">
                <a:latin typeface="Tahoma" charset="0"/>
              </a:rPr>
              <a:pPr/>
              <a:t>2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3815327-3D08-4D55-AA36-C2D0E59E7B4B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20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9787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949A2B3-B29A-4966-93CC-329DE8EB32D6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21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9787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57361CC-5ABA-4BB3-8A5A-F89380E972EE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22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9787" cy="34861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36E6360-0E27-491A-9911-78F6E977F427}" type="slidenum">
              <a:rPr lang="en-US" sz="1200" b="0" smtClean="0">
                <a:latin typeface="Tahoma" charset="0"/>
              </a:rPr>
              <a:pPr/>
              <a:t>23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9787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CC9D8DD-E3DC-47E3-AA14-50943FD7821F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24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4932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493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C5D56D0-736D-40D4-989E-30F868A979D4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25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9787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1FD2EC2-4678-499A-9060-6286240C7E33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26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FBC8517-0879-4534-90C1-11FF913576DB}" type="slidenum">
              <a:rPr lang="en-US" sz="1200" b="0" smtClean="0">
                <a:latin typeface="Tahoma" charset="0"/>
              </a:rPr>
              <a:pPr/>
              <a:t>27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E3E68B3-780E-46A7-AC60-8715B5BFFA71}" type="slidenum">
              <a:rPr lang="en-US" sz="1200" b="0" smtClean="0">
                <a:latin typeface="Tahoma" charset="0"/>
              </a:rPr>
              <a:pPr/>
              <a:t>28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89D4A49-5A91-4F86-BB95-595096F23EFA}" type="slidenum">
              <a:rPr lang="en-US" sz="1200" b="0" smtClean="0">
                <a:latin typeface="Tahoma" charset="0"/>
              </a:rPr>
              <a:pPr/>
              <a:t>29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7807C2D-077F-4028-8245-FB77645F8DC9}" type="slidenum">
              <a:rPr lang="en-US" sz="1200" b="0" smtClean="0">
                <a:latin typeface="Tahoma" charset="0"/>
              </a:rPr>
              <a:pPr/>
              <a:t>3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0DC1847-2D70-4491-9D20-F79BB795EF47}" type="slidenum">
              <a:rPr lang="en-US" sz="1200" b="0" smtClean="0">
                <a:latin typeface="Tahoma" charset="0"/>
              </a:rPr>
              <a:pPr/>
              <a:t>30</a:t>
            </a:fld>
            <a:endParaRPr lang="en-US" sz="1200" b="0" smtClean="0">
              <a:latin typeface="Tahoma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6338D-6C2D-406E-A305-5504E4F22A13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31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725E5EC-024C-4C71-8E62-AE893A6DEA91}" type="slidenum">
              <a:rPr lang="en-US" sz="1200" b="0" smtClean="0">
                <a:latin typeface="Tahoma" charset="0"/>
              </a:rPr>
              <a:pPr/>
              <a:t>32</a:t>
            </a:fld>
            <a:endParaRPr lang="en-US" sz="1200" b="0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4593C2E-ADAF-4E24-8E1C-5F2832292B89}" type="slidenum">
              <a:rPr lang="en-US" sz="1200" b="0" smtClean="0">
                <a:latin typeface="Tahoma" charset="0"/>
              </a:rPr>
              <a:pPr/>
              <a:t>33</a:t>
            </a:fld>
            <a:endParaRPr lang="en-US" sz="1200" b="0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02A7400-C662-4340-A19A-830176436261}" type="slidenum">
              <a:rPr lang="en-US" sz="1200" b="0" smtClean="0">
                <a:latin typeface="Tahoma" charset="0"/>
              </a:rPr>
              <a:pPr/>
              <a:t>34</a:t>
            </a:fld>
            <a:endParaRPr lang="en-US" sz="1200" b="0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6804795-8D07-4264-8FAD-C8E7AAC0D9D6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35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C101608-18B8-45DF-A7B5-2B18B42F93F5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36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25B0298-2775-41FF-9479-00FEEF1CF119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4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0D929D4-03BE-4EEA-94A1-774DCBFB88AE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5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7B97B8C-BD80-4546-AFE6-49F4A106A95D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6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D0DE056-2C82-4242-8634-564431F24B30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7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A5AEC2-3C16-43DE-B0A3-8476271E4DBE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8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A7326BB-999C-4F18-BA25-1DACDCD3E4EF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9</a:t>
            </a:fld>
            <a:endParaRPr lang="en-US" sz="1200" b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24" descr="BIUCtitlesli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25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77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48"/>
              <a:ext cx="18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effectLst>
            <a:outerShdw dist="35921" dir="2700000" algn="ctr" rotWithShape="0">
              <a:srgbClr val="768AAD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  <a:effectLst>
            <a:outerShdw dist="35921" dir="2700000" algn="ctr" rotWithShape="0">
              <a:srgbClr val="768AAD"/>
            </a:outerShdw>
          </a:effectLst>
        </p:spPr>
        <p:txBody>
          <a:bodyPr/>
          <a:lstStyle>
            <a:lvl1pPr marL="0" indent="0"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5154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587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20955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1341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05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6" descr="BIUCtitlesli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77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48"/>
              <a:ext cx="18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effectLst>
            <a:outerShdw dist="35921" dir="2700000" algn="ctr" rotWithShape="0">
              <a:srgbClr val="768AAD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  <a:effectLst>
            <a:outerShdw dist="35921" dir="2700000" algn="ctr" rotWithShape="0">
              <a:srgbClr val="768AAD"/>
            </a:outerShdw>
          </a:effectLst>
        </p:spPr>
        <p:txBody>
          <a:bodyPr/>
          <a:lstStyle>
            <a:lvl1pPr marL="0" indent="0"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8750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3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447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42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597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00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28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35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476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8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20955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1341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82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24" descr="BIUCtitlesli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25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77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48"/>
              <a:ext cx="18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effectLst>
            <a:outerShdw dist="35921" dir="2700000" algn="ctr" rotWithShape="0">
              <a:srgbClr val="768AAD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  <a:effectLst>
            <a:outerShdw dist="35921" dir="2700000" algn="ctr" rotWithShape="0">
              <a:srgbClr val="768AAD"/>
            </a:outerShdw>
          </a:effectLst>
        </p:spPr>
        <p:txBody>
          <a:bodyPr/>
          <a:lstStyle>
            <a:lvl1pPr marL="0" indent="0"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9221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0312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00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51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50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941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58052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0880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3197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91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20955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1341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70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b="0">
              <a:solidFill>
                <a:srgbClr val="002A44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2A44"/>
              </a:solidFill>
              <a:latin typeface="Arial Narrow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4188" y="4035425"/>
            <a:ext cx="6554787" cy="1789113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2A44"/>
              </a:solidFill>
              <a:latin typeface="Arial Narrow"/>
            </a:endParaRPr>
          </a:p>
        </p:txBody>
      </p:sp>
      <p:pic>
        <p:nvPicPr>
          <p:cNvPr id="7" name="Picture 11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23000"/>
            <a:ext cx="1722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6200000">
            <a:off x="-943768" y="5322094"/>
            <a:ext cx="2125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741363" algn="l"/>
              </a:tabLs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b="0" smtClean="0">
                <a:solidFill>
                  <a:srgbClr val="595959"/>
                </a:solidFill>
              </a:rPr>
              <a:t>© 2012 Bentley Systems, Incorporated</a:t>
            </a:r>
          </a:p>
        </p:txBody>
      </p:sp>
      <p:sp>
        <p:nvSpPr>
          <p:cNvPr id="9" name="Flowchart: Process 8"/>
          <p:cNvSpPr/>
          <p:nvPr/>
        </p:nvSpPr>
        <p:spPr bwMode="auto">
          <a:xfrm>
            <a:off x="484188" y="5873750"/>
            <a:ext cx="6554787" cy="92075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1800" b="0" dirty="0" err="1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0" name="Picture 2" descr="http://t1.gstatic.com/images?q=tbn:ANd9GcTK7lNyYA1a4d3R4_mjzIEbvnrfoYKHPz4-_cD_dog7cyDXmRwK&amp;t=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76750"/>
            <a:ext cx="1619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8"/>
          <p:cNvGrpSpPr>
            <a:grpSpLocks/>
          </p:cNvGrpSpPr>
          <p:nvPr userDrawn="1"/>
        </p:nvGrpSpPr>
        <p:grpSpPr bwMode="auto">
          <a:xfrm>
            <a:off x="474663" y="676275"/>
            <a:ext cx="8313737" cy="3590925"/>
            <a:chOff x="483484" y="676953"/>
            <a:chExt cx="8314257" cy="3590247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3484" y="676953"/>
              <a:ext cx="8314257" cy="3590247"/>
            </a:xfrm>
            <a:prstGeom prst="roundRect">
              <a:avLst>
                <a:gd name="adj" fmla="val 5421"/>
              </a:avLst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82000"/>
                </a:srgbClr>
              </a:outerShdw>
            </a:effectLst>
          </p:spPr>
        </p:pic>
        <p:pic>
          <p:nvPicPr>
            <p:cNvPr id="13" name="Picture 2" descr="Iheep image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1" y="764591"/>
              <a:ext cx="1918253" cy="336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47700" y="4495800"/>
            <a:ext cx="6391274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47700" y="5991740"/>
            <a:ext cx="6391274" cy="658298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7476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9" y="1393825"/>
            <a:ext cx="7772400" cy="4148138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209550"/>
            <a:ext cx="810471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24383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89720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754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122363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2363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27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880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450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8619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756649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95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90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4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253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937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972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9" r:id="rId1"/>
    <p:sldLayoutId id="2147486512" r:id="rId2"/>
    <p:sldLayoutId id="2147486513" r:id="rId3"/>
    <p:sldLayoutId id="2147486514" r:id="rId4"/>
    <p:sldLayoutId id="2147486515" r:id="rId5"/>
    <p:sldLayoutId id="2147486516" r:id="rId6"/>
    <p:sldLayoutId id="2147486517" r:id="rId7"/>
    <p:sldLayoutId id="2147486518" r:id="rId8"/>
    <p:sldLayoutId id="2147486519" r:id="rId9"/>
    <p:sldLayoutId id="2147486520" r:id="rId10"/>
    <p:sldLayoutId id="21474865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0" r:id="rId1"/>
    <p:sldLayoutId id="2147486522" r:id="rId2"/>
    <p:sldLayoutId id="2147486523" r:id="rId3"/>
    <p:sldLayoutId id="2147486524" r:id="rId4"/>
    <p:sldLayoutId id="2147486525" r:id="rId5"/>
    <p:sldLayoutId id="2147486526" r:id="rId6"/>
    <p:sldLayoutId id="2147486527" r:id="rId7"/>
    <p:sldLayoutId id="2147486528" r:id="rId8"/>
    <p:sldLayoutId id="2147486529" r:id="rId9"/>
    <p:sldLayoutId id="2147486530" r:id="rId10"/>
    <p:sldLayoutId id="21474865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1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0" y="6526213"/>
            <a:ext cx="7531100" cy="26828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558A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b="0">
              <a:solidFill>
                <a:srgbClr val="002A44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206375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3825"/>
            <a:ext cx="77724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1" name="TextBox 13"/>
          <p:cNvSpPr txBox="1">
            <a:spLocks noChangeArrowheads="1"/>
          </p:cNvSpPr>
          <p:nvPr/>
        </p:nvSpPr>
        <p:spPr bwMode="auto">
          <a:xfrm rot="-5400000">
            <a:off x="7865269" y="1162844"/>
            <a:ext cx="2392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b="0" smtClean="0">
                <a:solidFill>
                  <a:srgbClr val="7F7F7F"/>
                </a:solidFill>
              </a:rPr>
              <a:t>©  2012 Bentley Systems, Incorporated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50025"/>
            <a:ext cx="2971800" cy="26828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4100EE16-CE20-4CD3-927E-8F4E2DE9077D}" type="slidenum">
              <a:rPr lang="en-US" b="0" smtClean="0">
                <a:solidFill>
                  <a:srgbClr val="92D050"/>
                </a:solidFill>
                <a:latin typeface="Arial Narrow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dirty="0" smtClean="0">
                <a:solidFill>
                  <a:srgbClr val="92D050"/>
                </a:solidFill>
                <a:latin typeface="Arial Narrow"/>
              </a:rPr>
              <a:t> </a:t>
            </a:r>
            <a:r>
              <a:rPr lang="en-US" b="0" dirty="0" smtClean="0">
                <a:solidFill>
                  <a:srgbClr val="FFFFFF"/>
                </a:solidFill>
                <a:latin typeface="Arial Narrow"/>
              </a:rPr>
              <a:t>| WWW.BENTLEY.COM</a:t>
            </a:r>
            <a:endParaRPr lang="en-US" b="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103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6492875"/>
            <a:ext cx="13350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750" r="1764" b="1750"/>
          <a:stretch>
            <a:fillRect/>
          </a:stretch>
        </p:blipFill>
        <p:spPr bwMode="auto">
          <a:xfrm>
            <a:off x="7980363" y="5610225"/>
            <a:ext cx="9334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52" r:id="rId1"/>
    <p:sldLayoutId id="2147486542" r:id="rId2"/>
    <p:sldLayoutId id="2147486543" r:id="rId3"/>
    <p:sldLayoutId id="2147486544" r:id="rId4"/>
    <p:sldLayoutId id="2147486545" r:id="rId5"/>
    <p:sldLayoutId id="2147486546" r:id="rId6"/>
    <p:sldLayoutId id="2147486547" r:id="rId7"/>
    <p:sldLayoutId id="2147486548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457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4570"/>
          </a:solidFill>
          <a:latin typeface="Arial Narrow" pitchFamily="34" charset="0"/>
          <a:ea typeface="MS PGothic"/>
          <a:cs typeface="MS PGothic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4570"/>
          </a:solidFill>
          <a:latin typeface="Arial Narrow" pitchFamily="34" charset="0"/>
          <a:ea typeface="MS PGothic"/>
          <a:cs typeface="MS PGothic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4570"/>
          </a:solidFill>
          <a:latin typeface="Arial Narrow" pitchFamily="34" charset="0"/>
          <a:ea typeface="MS PGothic"/>
          <a:cs typeface="MS PGothic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4570"/>
          </a:solidFill>
          <a:latin typeface="Arial Narrow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•"/>
        <a:defRPr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3_wor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2590800" cy="1914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0" descr="4_B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949825"/>
            <a:ext cx="3095625" cy="1922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21" descr="6_Boy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60938"/>
            <a:ext cx="3581400" cy="1897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Automating LaDOTD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                              CAD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Submissions</a:t>
            </a: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93924" name="Rectangle 3076"/>
          <p:cNvSpPr>
            <a:spLocks noChangeArrowheads="1"/>
          </p:cNvSpPr>
          <p:nvPr/>
        </p:nvSpPr>
        <p:spPr bwMode="auto">
          <a:xfrm>
            <a:off x="914400" y="137160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3200" b="0" dirty="0">
                <a:latin typeface="Arial" charset="0"/>
              </a:rPr>
              <a:t>Digital Submissions Within ProjectWise  CAD Standards Perspective</a:t>
            </a:r>
          </a:p>
          <a:p>
            <a:pPr algn="ctr" eaLnBrk="0" hangingPunct="0">
              <a:lnSpc>
                <a:spcPct val="125000"/>
              </a:lnSpc>
            </a:pPr>
            <a:endParaRPr lang="en-US" sz="800" b="0" dirty="0"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International HEEP 2012</a:t>
            </a:r>
          </a:p>
          <a:p>
            <a:pPr algn="ctr" eaLnBrk="0" hangingPunct="0">
              <a:lnSpc>
                <a:spcPct val="100000"/>
              </a:lnSpc>
            </a:pPr>
            <a:endParaRPr lang="en-US" sz="2400" b="0" dirty="0">
              <a:latin typeface="Arial" charset="0"/>
            </a:endParaRPr>
          </a:p>
          <a:p>
            <a:pPr algn="ctr" eaLnBrk="0" hangingPunct="0">
              <a:lnSpc>
                <a:spcPct val="100000"/>
              </a:lnSpc>
              <a:spcAft>
                <a:spcPts val="600"/>
              </a:spcAft>
            </a:pPr>
            <a:r>
              <a:rPr lang="en-US" sz="2000" b="0" i="1" dirty="0">
                <a:latin typeface="Arial" charset="0"/>
              </a:rPr>
              <a:t>Presented by Hollis Ward                                                                                     Louisiana Department of Transportation and </a:t>
            </a:r>
            <a:r>
              <a:rPr lang="en-US" sz="2000" b="0" i="1" dirty="0" smtClean="0">
                <a:latin typeface="Arial" charset="0"/>
              </a:rPr>
              <a:t>Development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2000" b="0" i="1" dirty="0" smtClean="0">
                <a:latin typeface="Arial" charset="0"/>
              </a:rPr>
              <a:t>and Marie Franklin - Altiva Software</a:t>
            </a:r>
          </a:p>
          <a:p>
            <a:pPr eaLnBrk="0" hangingPunct="0">
              <a:lnSpc>
                <a:spcPct val="100000"/>
              </a:lnSpc>
            </a:pPr>
            <a:r>
              <a:rPr lang="en-US" sz="2400" b="0" dirty="0" smtClean="0">
                <a:latin typeface="Arial Black" pitchFamily="34" charset="0"/>
              </a:rPr>
              <a:t>                          </a:t>
            </a:r>
            <a:endParaRPr lang="en-US" sz="2400" b="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CADconform Feature Table Branding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43000"/>
            <a:ext cx="82677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" y="5694363"/>
            <a:ext cx="8839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b="0" dirty="0">
                <a:latin typeface="Arial" charset="0"/>
                <a:cs typeface="Arial" charset="0"/>
              </a:rPr>
              <a:t> </a:t>
            </a:r>
            <a:r>
              <a:rPr lang="en-US" sz="2200" b="0" dirty="0" smtClean="0">
                <a:latin typeface="Arial" charset="0"/>
                <a:cs typeface="Arial" charset="0"/>
              </a:rPr>
              <a:t>“</a:t>
            </a:r>
            <a:r>
              <a:rPr lang="en-US" sz="2400" b="0" dirty="0" smtClean="0">
                <a:latin typeface="Arial" charset="0"/>
                <a:cs typeface="Arial" charset="0"/>
              </a:rPr>
              <a:t>Brands” </a:t>
            </a:r>
            <a:r>
              <a:rPr lang="en-US" sz="2400" b="0" dirty="0">
                <a:latin typeface="Arial" charset="0"/>
                <a:cs typeface="Arial" charset="0"/>
              </a:rPr>
              <a:t>(red symbol) set default feature tables for seed files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latin typeface="Arial" charset="0"/>
                <a:cs typeface="Arial" charset="0"/>
              </a:rPr>
              <a:t> Brands must be “Allowable” </a:t>
            </a:r>
            <a:r>
              <a:rPr lang="en-US" sz="2400" b="0" dirty="0" smtClean="0">
                <a:latin typeface="Arial" charset="0"/>
                <a:cs typeface="Arial" charset="0"/>
              </a:rPr>
              <a:t>(</a:t>
            </a:r>
            <a:r>
              <a:rPr lang="en-US" sz="2400" b="0" dirty="0" err="1" smtClean="0">
                <a:latin typeface="Arial" charset="0"/>
                <a:cs typeface="Arial" charset="0"/>
              </a:rPr>
              <a:t>Sprcified</a:t>
            </a:r>
            <a:r>
              <a:rPr lang="en-US" sz="2400" b="0" dirty="0" smtClean="0">
                <a:latin typeface="Arial" charset="0"/>
                <a:cs typeface="Arial" charset="0"/>
              </a:rPr>
              <a:t> in </a:t>
            </a:r>
            <a:r>
              <a:rPr lang="en-US" sz="2400" b="0" dirty="0">
                <a:latin typeface="Arial" charset="0"/>
                <a:cs typeface="Arial" charset="0"/>
              </a:rPr>
              <a:t>‘Project’ </a:t>
            </a:r>
            <a:r>
              <a:rPr lang="en-US" sz="2400" b="0" dirty="0" err="1">
                <a:latin typeface="Arial" charset="0"/>
                <a:cs typeface="Arial" charset="0"/>
              </a:rPr>
              <a:t>config</a:t>
            </a:r>
            <a:r>
              <a:rPr lang="en-US" sz="2400" b="0" dirty="0">
                <a:latin typeface="Arial" charset="0"/>
                <a:cs typeface="Arial" charset="0"/>
              </a:rPr>
              <a:t> file)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  <a:noFill/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Georgia" pitchFamily="18" charset="0"/>
              </a:rPr>
              <a:t>CADconform Drafting Menu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42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3905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5735638"/>
            <a:ext cx="7791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</a:t>
            </a:r>
            <a:r>
              <a:rPr lang="en-US" sz="2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Long Menu’ 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Option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– Road Design and Traffic (Example)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  <a:noFill/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Georgia" pitchFamily="18" charset="0"/>
              </a:rPr>
              <a:t>CADconform Drafting Menu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0"/>
            <a:ext cx="88757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‘Short Menu’ 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&gt; </a:t>
            </a:r>
            <a:r>
              <a:rPr lang="en-US" sz="2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‘Menus Across’ 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Option </a:t>
            </a:r>
            <a:endParaRPr lang="en-US" sz="2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en-US" sz="2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Bridge Design</a:t>
            </a:r>
            <a:endParaRPr lang="en-US" sz="2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  <a:noFill/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Georgia" pitchFamily="18" charset="0"/>
              </a:rPr>
              <a:t>Example CADconform Feature Definition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85800"/>
            <a:ext cx="3798888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685800"/>
            <a:ext cx="47275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152400" y="541020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Example Road Design Annotation Feature Definition 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990600" y="5867400"/>
            <a:ext cx="6705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 Tabs expand choices of attributes and commands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Feature settings </a:t>
            </a:r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enable macro creation </a:t>
            </a:r>
            <a:r>
              <a:rPr lang="en-US" sz="2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 </a:t>
            </a:r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the fly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089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089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090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  <a:noFill/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Georgia" pitchFamily="18" charset="0"/>
              </a:rPr>
              <a:t>‘Conform’ Interactive Checker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632460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Char char="v"/>
            </a:pPr>
            <a:r>
              <a:rPr lang="en-US" sz="2400" b="0" dirty="0">
                <a:latin typeface="Arial" charset="0"/>
                <a:cs typeface="Arial" charset="0"/>
              </a:rPr>
              <a:t> ‘Conform’ tool works somewhat like a spellchecker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1513"/>
            <a:ext cx="8015288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Batch Processor ‘Certify’ command places certification stamp</a:t>
            </a:r>
          </a:p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Also used to generate Error Summary, Feature Summary, etc.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66688"/>
            <a:ext cx="9144000" cy="436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00"/>
                </a:solidFill>
                <a:latin typeface="Georgia" pitchFamily="18" charset="0"/>
                <a:ea typeface="+mj-ea"/>
                <a:cs typeface="+mj-cs"/>
              </a:rPr>
              <a:t>Batch Processor - Certify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6600"/>
            <a:ext cx="7442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38862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5638800"/>
            <a:ext cx="8553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Intelligence encoded stamp documents important details</a:t>
            </a:r>
          </a:p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ControlCAD checks for CAD Certification Stamp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66688"/>
            <a:ext cx="9144000" cy="436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00"/>
                </a:solidFill>
                <a:latin typeface="Georgia" pitchFamily="18" charset="0"/>
                <a:ea typeface="+mj-ea"/>
                <a:cs typeface="+mj-cs"/>
              </a:rPr>
              <a:t>Standards Certification - Secure Watermark</a:t>
            </a:r>
          </a:p>
        </p:txBody>
      </p:sp>
      <p:pic>
        <p:nvPicPr>
          <p:cNvPr id="24580" name="Picture 7" descr="cadconfor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534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35575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47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‘Red slash or ‘x’ indicates watermark invalidation</a:t>
            </a:r>
          </a:p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File changes update status from “OK” to “File Modified” 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81000" y="166688"/>
            <a:ext cx="8458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Standards Certification with Secure Watermark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163"/>
            <a:ext cx="87725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37417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Georgia" pitchFamily="18" charset="0"/>
              </a:rPr>
              <a:t>Watermark Invalidation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57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5781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j03248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7263"/>
            <a:ext cx="1816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MCj029555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8663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MCj032240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03463"/>
            <a:ext cx="1897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236663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Altiva ControlCAD Reports                       in ProjectWise</a:t>
            </a:r>
            <a:br>
              <a:rPr lang="en-US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</a:t>
            </a:r>
            <a:endParaRPr lang="en-US" sz="280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102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4148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ControlCAD Reports  Options</a:t>
            </a:r>
            <a:r>
              <a:rPr lang="en-US" sz="3600">
                <a:solidFill>
                  <a:srgbClr val="FFFFFF"/>
                </a:solidFill>
                <a:latin typeface="Georgia" pitchFamily="18" charset="0"/>
              </a:rPr>
              <a:t>”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705100" y="1339850"/>
            <a:ext cx="5143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solidFill>
                  <a:srgbClr val="000000"/>
                </a:solidFill>
                <a:latin typeface="Arial" charset="0"/>
                <a:cs typeface="Arial" charset="0"/>
              </a:rPr>
              <a:t>Check Attributes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solidFill>
                  <a:srgbClr val="000000"/>
                </a:solidFill>
                <a:latin typeface="Arial" charset="0"/>
                <a:cs typeface="Arial" charset="0"/>
              </a:rPr>
              <a:t>Check CAD Standards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solidFill>
                  <a:srgbClr val="000000"/>
                </a:solidFill>
                <a:latin typeface="Arial" charset="0"/>
                <a:cs typeface="Arial" charset="0"/>
              </a:rPr>
              <a:t>Help About Reports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solidFill>
                  <a:srgbClr val="000000"/>
                </a:solidFill>
                <a:latin typeface="Arial" charset="0"/>
                <a:cs typeface="Arial" charset="0"/>
              </a:rPr>
              <a:t>Email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Presentation Topics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latin typeface="Georgia" pitchFamily="18" charset="0"/>
                <a:cs typeface="Arial" charset="0"/>
              </a:rPr>
              <a:t>CAD Standards Compliance Standards / </a:t>
            </a:r>
            <a:r>
              <a:rPr lang="en-US" sz="2800" b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Tools</a:t>
            </a: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ControlCAD Reports in ProjectWise</a:t>
            </a:r>
            <a:endParaRPr lang="en-US" sz="2800" b="0">
              <a:latin typeface="Georgia" pitchFamily="18" charset="0"/>
              <a:cs typeface="Arial" charset="0"/>
            </a:endParaRP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0">
                <a:latin typeface="Georgia" pitchFamily="18" charset="0"/>
                <a:cs typeface="Arial" charset="0"/>
              </a:rPr>
              <a:t>Evolution of LaDOTD Digital Plan Delivery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102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4148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‘ControlCAD Reports’ Folder</a:t>
            </a:r>
            <a:r>
              <a:rPr lang="en-US" sz="3600">
                <a:solidFill>
                  <a:srgbClr val="FFFFFF"/>
                </a:solidFill>
                <a:latin typeface="Georgia" pitchFamily="18" charset="0"/>
              </a:rPr>
              <a:t>”</a:t>
            </a:r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846138"/>
            <a:ext cx="89916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Flowchart: Alternate Process 3"/>
          <p:cNvSpPr>
            <a:spLocks noChangeArrowheads="1"/>
          </p:cNvSpPr>
          <p:nvPr/>
        </p:nvSpPr>
        <p:spPr bwMode="auto">
          <a:xfrm>
            <a:off x="2514600" y="3865563"/>
            <a:ext cx="762000" cy="280987"/>
          </a:xfrm>
          <a:prstGeom prst="flowChartAlternateProcess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>
                <a:solidFill>
                  <a:srgbClr val="FF0000"/>
                </a:solidFill>
              </a:rPr>
              <a:t>                 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0" y="58420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300"/>
              </a:spcBef>
            </a:pPr>
            <a:endParaRPr lang="en-US" sz="24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5410200"/>
            <a:ext cx="9144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Reports f</a:t>
            </a:r>
            <a:r>
              <a:rPr lang="en-US" sz="2400" b="0" dirty="0">
                <a:latin typeface="Arial" charset="0"/>
                <a:cs typeface="Arial" charset="0"/>
              </a:rPr>
              <a:t>older is created when the first report is ordered</a:t>
            </a:r>
          </a:p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Reports are run for each discipline at each submittal milestone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102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85800" y="5410200"/>
            <a:ext cx="7620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Select plan sheets or </a:t>
            </a:r>
            <a:r>
              <a:rPr lang="en-US" sz="24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Plans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folder and right-click</a:t>
            </a:r>
          </a:p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Select ‘ControlCAD’</a:t>
            </a:r>
          </a:p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Select ‘Check Attributes’ or ‘Check CAD Standards’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0" y="4148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4" name="Rectangle 2"/>
          <p:cNvSpPr txBox="1">
            <a:spLocks noChangeArrowheads="1"/>
          </p:cNvSpPr>
          <p:nvPr/>
        </p:nvSpPr>
        <p:spPr bwMode="auto">
          <a:xfrm>
            <a:off x="0" y="-25400"/>
            <a:ext cx="9144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Generate ControlCAD Reports</a:t>
            </a:r>
            <a:r>
              <a:rPr lang="en-US" sz="3600">
                <a:solidFill>
                  <a:srgbClr val="FFFFFF"/>
                </a:solidFill>
                <a:latin typeface="Georgia" pitchFamily="18" charset="0"/>
              </a:rPr>
              <a:t>”</a:t>
            </a:r>
          </a:p>
        </p:txBody>
      </p:sp>
      <p:pic>
        <p:nvPicPr>
          <p:cNvPr id="2" name="Snagit_PPT918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62000"/>
            <a:ext cx="5851525" cy="2714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706" name="Snagit_PPTC3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98862"/>
            <a:ext cx="8623300" cy="1811338"/>
          </a:xfrm>
          <a:prstGeom prst="rect">
            <a:avLst/>
          </a:prstGeom>
          <a:noFill/>
          <a:ln w="63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200" y="3684588"/>
            <a:ext cx="762000" cy="303212"/>
          </a:xfrm>
          <a:prstGeom prst="ellipse">
            <a:avLst/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cxnSp>
        <p:nvCxnSpPr>
          <p:cNvPr id="29708" name="Straight Arrow Connector 8"/>
          <p:cNvCxnSpPr>
            <a:cxnSpLocks noChangeShapeType="1"/>
          </p:cNvCxnSpPr>
          <p:nvPr/>
        </p:nvCxnSpPr>
        <p:spPr bwMode="auto">
          <a:xfrm>
            <a:off x="2209800" y="2133600"/>
            <a:ext cx="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914400" y="1905000"/>
            <a:ext cx="1371600" cy="1752600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4419600" y="2257425"/>
            <a:ext cx="1295400" cy="2133600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15000" y="1905000"/>
            <a:ext cx="1828800" cy="657225"/>
          </a:xfrm>
          <a:prstGeom prst="rect">
            <a:avLst/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102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990600" y="5105400"/>
            <a:ext cx="7315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0" dirty="0">
                <a:latin typeface="Arial" charset="0"/>
                <a:cs typeface="Arial" charset="0"/>
              </a:rPr>
              <a:t>Provides overview of CAD standards and settings</a:t>
            </a:r>
          </a:p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Provides format for general review and comments</a:t>
            </a:r>
          </a:p>
          <a:p>
            <a:pPr eaLnBrk="0" hangingPunc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Required at each submittal benchmark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0" y="4148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0" y="46482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4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sz="20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ed fields indicate issues that need to be fixed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89050"/>
            <a:ext cx="87169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2"/>
          <p:cNvSpPr txBox="1">
            <a:spLocks noChangeArrowheads="1"/>
          </p:cNvSpPr>
          <p:nvPr/>
        </p:nvSpPr>
        <p:spPr bwMode="auto">
          <a:xfrm>
            <a:off x="0" y="-2540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ControlCAD ‘Check CAD Standards’ Report</a:t>
            </a:r>
            <a:r>
              <a:rPr lang="en-US" sz="3600">
                <a:solidFill>
                  <a:srgbClr val="FFFFFF"/>
                </a:solidFill>
                <a:latin typeface="Georgia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533400"/>
          </a:xfrm>
          <a:noFill/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ControlCAD ‘Check CAD Standards’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02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0" y="2057400"/>
            <a:ext cx="8382000" cy="41549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 smtClean="0">
                <a:latin typeface="Arial" charset="0"/>
                <a:cs typeface="Arial" charset="0"/>
              </a:rPr>
              <a:t>  CAD </a:t>
            </a:r>
            <a:r>
              <a:rPr lang="en-US" sz="2400" b="0" dirty="0">
                <a:latin typeface="Arial" charset="0"/>
                <a:cs typeface="Arial" charset="0"/>
              </a:rPr>
              <a:t>Certification Stamps present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 smtClean="0">
                <a:latin typeface="Arial" charset="0"/>
                <a:cs typeface="Arial" charset="0"/>
              </a:rPr>
              <a:t>  Appropriate </a:t>
            </a:r>
            <a:r>
              <a:rPr lang="en-US" sz="2400" b="0" dirty="0">
                <a:latin typeface="Arial" charset="0"/>
                <a:cs typeface="Arial" charset="0"/>
              </a:rPr>
              <a:t>Feature Tables used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latin typeface="Arial" charset="0"/>
                <a:cs typeface="Arial" charset="0"/>
              </a:rPr>
              <a:t> CAD </a:t>
            </a:r>
            <a:r>
              <a:rPr lang="en-US" sz="2400" b="0" dirty="0">
                <a:latin typeface="Arial" charset="0"/>
                <a:cs typeface="Arial" charset="0"/>
              </a:rPr>
              <a:t>Reference Files found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latin typeface="Arial" charset="0"/>
                <a:cs typeface="Arial" charset="0"/>
              </a:rPr>
              <a:t> CAD </a:t>
            </a:r>
            <a:r>
              <a:rPr lang="en-US" sz="2400" b="0" dirty="0">
                <a:latin typeface="Arial" charset="0"/>
                <a:cs typeface="Arial" charset="0"/>
              </a:rPr>
              <a:t>File Header information valid (Working Units, etc.)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latin typeface="Arial" charset="0"/>
                <a:cs typeface="Arial" charset="0"/>
              </a:rPr>
              <a:t> Borders</a:t>
            </a:r>
            <a:r>
              <a:rPr lang="en-US" sz="2400" b="0" dirty="0">
                <a:latin typeface="Arial" charset="0"/>
                <a:cs typeface="Arial" charset="0"/>
              </a:rPr>
              <a:t>, scales, fonts, styles required for PDF Publishing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latin typeface="Arial" charset="0"/>
                <a:cs typeface="Arial" charset="0"/>
              </a:rPr>
              <a:t>E </a:t>
            </a:r>
            <a:r>
              <a:rPr lang="en-US" sz="2400" b="0" dirty="0" err="1" smtClean="0">
                <a:latin typeface="Arial" charset="0"/>
                <a:cs typeface="Arial" charset="0"/>
              </a:rPr>
              <a:t>vidence</a:t>
            </a:r>
            <a:r>
              <a:rPr lang="en-US" sz="2400" b="0" dirty="0" smtClean="0">
                <a:latin typeface="Arial" charset="0"/>
                <a:cs typeface="Arial" charset="0"/>
              </a:rPr>
              <a:t> </a:t>
            </a:r>
            <a:r>
              <a:rPr lang="en-US" sz="2400" b="0" dirty="0">
                <a:latin typeface="Arial" charset="0"/>
                <a:cs typeface="Arial" charset="0"/>
              </a:rPr>
              <a:t>of cheating, unexpected results, etc.</a:t>
            </a:r>
          </a:p>
          <a:p>
            <a:pPr marL="342900" indent="-342900" eaLnBrk="0" hangingPunct="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2400" b="0" dirty="0" smtClean="0">
                <a:latin typeface="Arial" charset="0"/>
                <a:cs typeface="Arial" charset="0"/>
              </a:rPr>
              <a:t>Provide </a:t>
            </a:r>
            <a:r>
              <a:rPr lang="en-US" sz="2400" b="0" dirty="0">
                <a:latin typeface="Arial" charset="0"/>
                <a:cs typeface="Arial" charset="0"/>
              </a:rPr>
              <a:t>timely feedback for Designers &amp; Managers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148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0" y="79057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2400">
                <a:latin typeface="Georgia" pitchFamily="18" charset="0"/>
                <a:cs typeface="Arial" charset="0"/>
              </a:rPr>
              <a:t>Compliance Report for CAD Drawings in ProjectWise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2400">
                <a:latin typeface="Georgia" pitchFamily="18" charset="0"/>
                <a:cs typeface="Arial" charset="0"/>
              </a:rPr>
              <a:t>(Replaces ControlCAD Submittal)</a:t>
            </a:r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0" y="1524000"/>
            <a:ext cx="4419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800" b="0" dirty="0">
              <a:solidFill>
                <a:srgbClr val="EAEAEA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800" b="0" dirty="0">
                <a:latin typeface="Arial" charset="0"/>
                <a:ea typeface="Times New Roman" pitchFamily="18" charset="0"/>
                <a:cs typeface="Arial" charset="0"/>
              </a:rPr>
              <a:t>Compliance Checks</a:t>
            </a:r>
            <a:endParaRPr lang="en-US" sz="13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533400"/>
          </a:xfrm>
          <a:noFill/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ProjectWise Attributes Page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85800"/>
            <a:ext cx="486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ProjectWise Attributes Page</a:t>
            </a:r>
            <a:endParaRPr lang="en-US" sz="28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Char char="v"/>
            </a:pPr>
            <a:r>
              <a:rPr lang="en-US" sz="2200" b="0" dirty="0">
                <a:latin typeface="Arial" charset="0"/>
                <a:cs typeface="Arial" charset="0"/>
              </a:rPr>
              <a:t> How do we ensure that attribution is complete?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2128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Georgia" pitchFamily="18" charset="0"/>
              </a:rPr>
              <a:t>ControlCAD </a:t>
            </a:r>
            <a:br>
              <a:rPr lang="en-US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mtClean="0">
                <a:solidFill>
                  <a:srgbClr val="000000"/>
                </a:solidFill>
                <a:latin typeface="Georgia" pitchFamily="18" charset="0"/>
              </a:rPr>
              <a:t>‘Check Attributes’ Report</a:t>
            </a:r>
            <a:r>
              <a:rPr lang="en-US" smtClean="0">
                <a:latin typeface="Georgia" pitchFamily="18" charset="0"/>
              </a:rPr>
              <a:t>”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2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14400" y="4953000"/>
            <a:ext cx="7696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Checks for attribute indexing completeness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Provides format for general review and comment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Required at each submittal benchmark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4148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28800"/>
            <a:ext cx="8686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14400" y="4491037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400" b="0" i="1" dirty="0">
                <a:solidFill>
                  <a:srgbClr val="FF0000"/>
                </a:solidFill>
                <a:latin typeface="Arial" charset="0"/>
                <a:cs typeface="Arial" charset="0"/>
              </a:rPr>
              <a:t>R</a:t>
            </a:r>
            <a:r>
              <a:rPr lang="en-US" sz="2000" b="0" i="1" dirty="0">
                <a:solidFill>
                  <a:srgbClr val="FF0000"/>
                </a:solidFill>
                <a:latin typeface="Arial" charset="0"/>
                <a:cs typeface="Arial" charset="0"/>
              </a:rPr>
              <a:t>ed</a:t>
            </a:r>
            <a:r>
              <a:rPr lang="en-US" sz="20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 text indicates issues that need to be fixed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128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FFFFCC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Provide feedback throughout the plan development process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Bring order to the chaotic world of plan development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After first project, reports generally speak for themselves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Particularly important for Consultant plans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Particularly important for “Slackers”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Prevent unpleasant surprises at Final Plans !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Prevent late plan delivery and late lettings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Complete, compliant, high-quality final product is likely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b="0" dirty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Leverages the ProjectWise collaboration environment !</a:t>
            </a:r>
          </a:p>
        </p:txBody>
      </p:sp>
      <p:sp>
        <p:nvSpPr>
          <p:cNvPr id="3482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Advantages of ControlCAD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Cj03248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7263"/>
            <a:ext cx="1816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MCj029555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8663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MCj032240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03463"/>
            <a:ext cx="1897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55663"/>
            <a:ext cx="9144000" cy="9906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Evolution of Digital Plan Delivery                                                   </a:t>
            </a:r>
            <a:endParaRPr lang="en-US" sz="280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ControlCAD Indexer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28600" y="54864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b="0" dirty="0">
                <a:latin typeface="Arial" charset="0"/>
                <a:cs typeface="Arial" charset="0"/>
              </a:rPr>
              <a:t> Old: </a:t>
            </a:r>
            <a:r>
              <a:rPr lang="en-US" sz="2000" b="0" dirty="0">
                <a:latin typeface="Arial" charset="0"/>
                <a:cs typeface="Arial" charset="0"/>
              </a:rPr>
              <a:t>Creates XML index files for plan submittal upload into ProjectWise</a:t>
            </a:r>
          </a:p>
          <a:p>
            <a:pPr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0" dirty="0">
                <a:latin typeface="Arial" charset="0"/>
                <a:cs typeface="Arial" charset="0"/>
              </a:rPr>
              <a:t> New: Alternate indexing tool in ProjectWise (also a good training tool)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( Not available for Consultants in ProjectWise )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9138"/>
            <a:ext cx="34290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762000"/>
            <a:ext cx="34528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ControlCAD Submittal Creation Tool</a:t>
            </a:r>
            <a:endParaRPr lang="en-US" sz="280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171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sz="2200" b="0" dirty="0">
                <a:latin typeface="Arial" charset="0"/>
                <a:cs typeface="Arial" charset="0"/>
              </a:rPr>
              <a:t> Old: Creates plans archive for Consultant submittal to DOTD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sz="2200" b="0" dirty="0">
                <a:latin typeface="Arial" charset="0"/>
                <a:cs typeface="Arial" charset="0"/>
              </a:rPr>
              <a:t> Old: Checks Submittal Package against Compliance Settings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sz="2200" b="0" dirty="0">
                <a:latin typeface="Arial" charset="0"/>
                <a:cs typeface="Arial" charset="0"/>
              </a:rPr>
              <a:t> New: DOTD checks using Altiva ControlCAD Reports in ProjectWise</a:t>
            </a:r>
          </a:p>
          <a:p>
            <a:pPr marL="342900" indent="-342900" eaLnBrk="0" hangingPunct="0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cs typeface="Arial" charset="0"/>
              </a:rPr>
              <a:t>New: ‘Submittal’ is </a:t>
            </a:r>
            <a:r>
              <a:rPr lang="en-US" sz="2200" b="0" dirty="0">
                <a:latin typeface="Arial" charset="0"/>
                <a:cs typeface="Arial" charset="0"/>
              </a:rPr>
              <a:t>plan delivery tool for offline or special projects only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87413"/>
            <a:ext cx="88963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Cj03248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7263"/>
            <a:ext cx="1816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MCj029555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8663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MCj032240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03463"/>
            <a:ext cx="1897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CAD Standards Compliance Tools                                        </a:t>
            </a:r>
            <a:r>
              <a:rPr lang="en-US" sz="2800" smtClean="0">
                <a:solidFill>
                  <a:schemeClr val="tx1"/>
                </a:solidFill>
                <a:latin typeface="Georgia" pitchFamily="18" charset="0"/>
              </a:rPr>
              <a:t>(LaDOTD and Consultants)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04800" y="6096000"/>
            <a:ext cx="868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b="0">
                <a:latin typeface="Arial" charset="0"/>
              </a:rPr>
              <a:t> New: Consultants must use ProjectWise Attribute Page</a:t>
            </a:r>
            <a:endParaRPr lang="en-US" sz="2000" b="0">
              <a:latin typeface="Arial" charset="0"/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52475"/>
            <a:ext cx="486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4763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3600">
                <a:latin typeface="Georgia" pitchFamily="18" charset="0"/>
              </a:rPr>
              <a:t>ProjectWise Attributes Page</a:t>
            </a:r>
            <a:endParaRPr lang="en-US" sz="280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216025"/>
            <a:ext cx="184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996950"/>
            <a:ext cx="184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206500"/>
            <a:ext cx="184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5800" y="976313"/>
            <a:ext cx="8458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Altiva CADconform 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Altiva ControlCAD Check CAD Standards’ Reports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Altiva ControlCAD  ‘Check Attributes’ Reports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Altiva ControlCAD  E Mail Reports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36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Altiva  ControlCAD Indexer (DOTD users only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endParaRPr lang="en-US" sz="2400" b="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Win-Win for DOTD and Consultant Partners</a:t>
            </a:r>
          </a:p>
        </p:txBody>
      </p:sp>
      <p:sp>
        <p:nvSpPr>
          <p:cNvPr id="3994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noFill/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Georgia" pitchFamily="18" charset="0"/>
              </a:rPr>
              <a:t>Integrated ProjectWise QA/QC Features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581400" y="1843088"/>
            <a:ext cx="1676400" cy="2362200"/>
          </a:xfrm>
          <a:prstGeom prst="flowChartMagneticDisk">
            <a:avLst/>
          </a:prstGeom>
          <a:solidFill>
            <a:srgbClr val="C0C0C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1200" b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1200" b="0">
                <a:solidFill>
                  <a:srgbClr val="3366FF"/>
                </a:solidFill>
                <a:latin typeface="Arial" charset="0"/>
                <a:cs typeface="Arial" charset="0"/>
              </a:rPr>
            </a:br>
            <a:endParaRPr lang="en-US" sz="1200" b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505200" y="1728788"/>
            <a:ext cx="1676400" cy="2362200"/>
          </a:xfrm>
          <a:prstGeom prst="flowChartMagneticDisk">
            <a:avLst/>
          </a:prstGeom>
          <a:solidFill>
            <a:srgbClr val="FFFFCC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800" b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800" b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rgbClr val="000099"/>
                </a:solidFill>
                <a:latin typeface="Arial" charset="0"/>
              </a:rPr>
              <a:t>ProjectWise Plan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Development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System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714875" y="4876800"/>
            <a:ext cx="4429125" cy="1981200"/>
          </a:xfrm>
          <a:prstGeom prst="flowChartProcess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>
                <a:solidFill>
                  <a:srgbClr val="000000"/>
                </a:solidFill>
              </a:rPr>
              <a:t>PDF - Adobe file format used for published documents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XML -  File format used to store attribute values (indexing)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ProjectWise - Bentley Plan Development System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Falcon -  tsaADVET Electronic Plans Distribution System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Watched Folder -  Monitored by Falcon for incoming plans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81600" y="2262188"/>
            <a:ext cx="2049463" cy="1190625"/>
            <a:chOff x="5181600" y="2414588"/>
            <a:chExt cx="2048854" cy="1190016"/>
          </a:xfrm>
        </p:grpSpPr>
        <p:sp>
          <p:nvSpPr>
            <p:cNvPr id="40993" name="AutoShape 6"/>
            <p:cNvSpPr>
              <a:spLocks noChangeArrowheads="1"/>
            </p:cNvSpPr>
            <p:nvPr/>
          </p:nvSpPr>
          <p:spPr bwMode="auto">
            <a:xfrm rot="10800000" flipV="1">
              <a:off x="5706454" y="2506054"/>
              <a:ext cx="1524000" cy="1098550"/>
            </a:xfrm>
            <a:prstGeom prst="flowChartDocument">
              <a:avLst/>
            </a:prstGeom>
            <a:solidFill>
              <a:srgbClr val="C0C0C0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US" sz="1200" b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0994" name="Line 7"/>
            <p:cNvSpPr>
              <a:spLocks noChangeShapeType="1"/>
            </p:cNvSpPr>
            <p:nvPr/>
          </p:nvSpPr>
          <p:spPr bwMode="auto">
            <a:xfrm>
              <a:off x="5181600" y="2965450"/>
              <a:ext cx="381000" cy="47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AutoShape 8"/>
            <p:cNvSpPr>
              <a:spLocks noChangeArrowheads="1"/>
            </p:cNvSpPr>
            <p:nvPr/>
          </p:nvSpPr>
          <p:spPr bwMode="auto">
            <a:xfrm rot="10800000" flipV="1">
              <a:off x="5562600" y="2414588"/>
              <a:ext cx="1600200" cy="1098550"/>
            </a:xfrm>
            <a:prstGeom prst="flowChartDocument">
              <a:avLst/>
            </a:prstGeom>
            <a:solidFill>
              <a:srgbClr val="EAEAEA"/>
            </a:solidFill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sz="1000" b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Drawings</a:t>
              </a:r>
              <a:b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 XML Attributes</a:t>
              </a:r>
            </a:p>
            <a:p>
              <a:pPr>
                <a:lnSpc>
                  <a:spcPct val="100000"/>
                </a:lnSpc>
              </a:pPr>
              <a:endParaRPr lang="en-US" sz="1000">
                <a:solidFill>
                  <a:srgbClr val="000099"/>
                </a:solidFill>
                <a:latin typeface="Arial" charset="0"/>
                <a:cs typeface="Arial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b="0">
                  <a:solidFill>
                    <a:srgbClr val="000099"/>
                  </a:solidFill>
                  <a:latin typeface="Arial" charset="0"/>
                  <a:cs typeface="Arial" charset="0"/>
                </a:rPr>
                <a:t>“Watched Folder”</a:t>
              </a:r>
              <a:endParaRPr lang="en-US" sz="1300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162800" y="2090738"/>
            <a:ext cx="1981200" cy="1566862"/>
            <a:chOff x="7162800" y="2243138"/>
            <a:chExt cx="1981200" cy="1566862"/>
          </a:xfrm>
        </p:grpSpPr>
        <p:sp>
          <p:nvSpPr>
            <p:cNvPr id="40990" name="Line 7"/>
            <p:cNvSpPr>
              <a:spLocks noChangeShapeType="1"/>
            </p:cNvSpPr>
            <p:nvPr/>
          </p:nvSpPr>
          <p:spPr bwMode="auto">
            <a:xfrm>
              <a:off x="7162800" y="2971800"/>
              <a:ext cx="304800" cy="47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AutoShape 10"/>
            <p:cNvSpPr>
              <a:spLocks noChangeArrowheads="1"/>
            </p:cNvSpPr>
            <p:nvPr/>
          </p:nvSpPr>
          <p:spPr bwMode="auto">
            <a:xfrm>
              <a:off x="7620000" y="2319338"/>
              <a:ext cx="1524000" cy="1490662"/>
            </a:xfrm>
            <a:prstGeom prst="flowChartMagneticDisk">
              <a:avLst/>
            </a:prstGeom>
            <a:solidFill>
              <a:srgbClr val="C0C0C0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eaLnBrk="0" hangingPunct="0">
                <a:lnSpc>
                  <a:spcPct val="100000"/>
                </a:lnSpc>
              </a:pPr>
              <a:endParaRPr lang="en-US" sz="1200" b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0992" name="AutoShape 12"/>
            <p:cNvSpPr>
              <a:spLocks noChangeArrowheads="1"/>
            </p:cNvSpPr>
            <p:nvPr/>
          </p:nvSpPr>
          <p:spPr bwMode="auto">
            <a:xfrm>
              <a:off x="7467600" y="2243138"/>
              <a:ext cx="1600200" cy="1490662"/>
            </a:xfrm>
            <a:prstGeom prst="flowChartMagneticDisk">
              <a:avLst/>
            </a:prstGeom>
            <a:solidFill>
              <a:srgbClr val="FFFFCC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tIns="228600" anchor="ctr" anchorCtr="1"/>
            <a:lstStyle/>
            <a:p>
              <a:pPr algn="ctr" eaLnBrk="0" hangingPunct="0">
                <a:lnSpc>
                  <a:spcPct val="100000"/>
                </a:lnSpc>
                <a:spcAft>
                  <a:spcPts val="1200"/>
                </a:spcAft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Falcon Electronic Plans Distribution Center</a:t>
              </a:r>
            </a:p>
          </p:txBody>
        </p:sp>
      </p:grpSp>
      <p:sp>
        <p:nvSpPr>
          <p:cNvPr id="40967" name="AutoShape 13"/>
          <p:cNvSpPr>
            <a:spLocks noChangeArrowheads="1"/>
          </p:cNvSpPr>
          <p:nvPr/>
        </p:nvSpPr>
        <p:spPr bwMode="auto">
          <a:xfrm rot="10800000" flipV="1">
            <a:off x="3695700" y="1919288"/>
            <a:ext cx="1219200" cy="457200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3333CC"/>
                </a:solidFill>
                <a:latin typeface="Arial" charset="0"/>
                <a:cs typeface="Arial" charset="0"/>
              </a:rPr>
              <a:t>CAD Plans Folder</a:t>
            </a:r>
          </a:p>
        </p:txBody>
      </p:sp>
      <p:sp>
        <p:nvSpPr>
          <p:cNvPr id="40968" name="AutoShape 14"/>
          <p:cNvSpPr>
            <a:spLocks noChangeArrowheads="1"/>
          </p:cNvSpPr>
          <p:nvPr/>
        </p:nvSpPr>
        <p:spPr bwMode="auto">
          <a:xfrm rot="10800000" flipV="1">
            <a:off x="3609975" y="3381375"/>
            <a:ext cx="1466850" cy="504825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3333CC"/>
                </a:solidFill>
                <a:latin typeface="Arial" charset="0"/>
                <a:cs typeface="Arial" charset="0"/>
              </a:rPr>
              <a:t>PDF Submittal Folder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2000" y="3733800"/>
            <a:ext cx="2819400" cy="2681287"/>
            <a:chOff x="471" y="2445"/>
            <a:chExt cx="1776" cy="1689"/>
          </a:xfrm>
        </p:grpSpPr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1821" y="2493"/>
              <a:ext cx="426" cy="1218"/>
            </a:xfrm>
            <a:custGeom>
              <a:avLst/>
              <a:gdLst>
                <a:gd name="T0" fmla="*/ 3 w 504"/>
                <a:gd name="T1" fmla="*/ 0 h 1194"/>
                <a:gd name="T2" fmla="*/ 0 w 504"/>
                <a:gd name="T3" fmla="*/ 6657 h 1194"/>
                <a:gd name="T4" fmla="*/ 0 60000 65536"/>
                <a:gd name="T5" fmla="*/ 0 60000 65536"/>
                <a:gd name="T6" fmla="*/ 0 w 504"/>
                <a:gd name="T7" fmla="*/ 0 h 1194"/>
                <a:gd name="T8" fmla="*/ 504 w 504"/>
                <a:gd name="T9" fmla="*/ 1194 h 1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1194">
                  <a:moveTo>
                    <a:pt x="504" y="0"/>
                  </a:moveTo>
                  <a:lnTo>
                    <a:pt x="0" y="1194"/>
                  </a:lnTo>
                </a:path>
              </a:pathLst>
            </a:custGeom>
            <a:noFill/>
            <a:ln w="9525" cap="flat">
              <a:solidFill>
                <a:schemeClr val="tx2">
                  <a:lumMod val="95000"/>
                  <a:lumOff val="5000"/>
                </a:schemeClr>
              </a:solidFill>
              <a:prstDash val="dash"/>
              <a:round/>
              <a:headEnd/>
              <a:tailEnd type="none" w="lg" len="lg"/>
            </a:ln>
            <a:extLst/>
          </p:spPr>
          <p:txBody>
            <a:bodyPr anchor="ctr" anchorCtr="1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987" name="AutoShape 19"/>
            <p:cNvSpPr>
              <a:spLocks noChangeArrowheads="1"/>
            </p:cNvSpPr>
            <p:nvPr/>
          </p:nvSpPr>
          <p:spPr bwMode="auto">
            <a:xfrm rot="10800000" flipV="1">
              <a:off x="471" y="3749"/>
              <a:ext cx="1332" cy="385"/>
            </a:xfrm>
            <a:prstGeom prst="flowChartDocument">
              <a:avLst/>
            </a:prstGeom>
            <a:solidFill>
              <a:srgbClr val="CEE1F2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3333CC"/>
                  </a:solidFill>
                  <a:latin typeface="Arial" charset="0"/>
                  <a:cs typeface="Arial" charset="0"/>
                </a:rPr>
                <a:t>PDF Submittal Folder</a:t>
              </a:r>
              <a:br>
                <a:rPr lang="en-US" sz="1300">
                  <a:solidFill>
                    <a:srgbClr val="3333CC"/>
                  </a:solidFill>
                  <a:latin typeface="Arial" charset="0"/>
                  <a:cs typeface="Arial" charset="0"/>
                </a:rPr>
              </a:br>
              <a:r>
                <a:rPr lang="en-US" sz="1300">
                  <a:solidFill>
                    <a:srgbClr val="3333CC"/>
                  </a:solidFill>
                  <a:latin typeface="Arial" charset="0"/>
                  <a:cs typeface="Arial" charset="0"/>
                </a:rPr>
                <a:t>(“Final  Plans”)</a:t>
              </a:r>
            </a:p>
          </p:txBody>
        </p:sp>
        <p:sp>
          <p:nvSpPr>
            <p:cNvPr id="40988" name="Line 20"/>
            <p:cNvSpPr>
              <a:spLocks noChangeShapeType="1"/>
            </p:cNvSpPr>
            <p:nvPr/>
          </p:nvSpPr>
          <p:spPr bwMode="auto">
            <a:xfrm flipH="1">
              <a:off x="1131" y="2445"/>
              <a:ext cx="12" cy="12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AutoShape 21"/>
            <p:cNvSpPr>
              <a:spLocks noChangeArrowheads="1"/>
            </p:cNvSpPr>
            <p:nvPr/>
          </p:nvSpPr>
          <p:spPr bwMode="auto">
            <a:xfrm rot="10800000">
              <a:off x="950" y="2637"/>
              <a:ext cx="368" cy="930"/>
            </a:xfrm>
            <a:prstGeom prst="flowChartProcess">
              <a:avLst/>
            </a:prstGeom>
            <a:solidFill>
              <a:srgbClr val="EAEAEA"/>
            </a:solidFill>
            <a:ln w="1587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eaVert" anchor="ctr" anchorCtr="1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300">
                  <a:solidFill>
                    <a:srgbClr val="3333CC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300">
                  <a:solidFill>
                    <a:srgbClr val="3333CC"/>
                  </a:solidFill>
                  <a:latin typeface="Arial" charset="0"/>
                  <a:cs typeface="Arial" charset="0"/>
                </a:rPr>
              </a:br>
              <a:r>
                <a:rPr lang="en-US" sz="1300">
                  <a:solidFill>
                    <a:srgbClr val="3333CC"/>
                  </a:solidFill>
                  <a:latin typeface="Arial" charset="0"/>
                  <a:cs typeface="Arial" charset="0"/>
                </a:rPr>
                <a:t>XML Attributes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0" y="838200"/>
            <a:ext cx="2695575" cy="685800"/>
            <a:chOff x="1950" y="672"/>
            <a:chExt cx="1698" cy="432"/>
          </a:xfrm>
        </p:grpSpPr>
        <p:sp>
          <p:nvSpPr>
            <p:cNvPr id="40984" name="AutoShape 32"/>
            <p:cNvSpPr>
              <a:spLocks noChangeArrowheads="1"/>
            </p:cNvSpPr>
            <p:nvPr/>
          </p:nvSpPr>
          <p:spPr bwMode="auto">
            <a:xfrm>
              <a:off x="2328" y="672"/>
              <a:ext cx="1320" cy="432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Draft, Conform &amp; Certify with CADconform.  Index in ProjectWise.</a:t>
              </a:r>
            </a:p>
          </p:txBody>
        </p:sp>
        <p:sp>
          <p:nvSpPr>
            <p:cNvPr id="40985" name="Line 33"/>
            <p:cNvSpPr>
              <a:spLocks noChangeShapeType="1"/>
            </p:cNvSpPr>
            <p:nvPr/>
          </p:nvSpPr>
          <p:spPr bwMode="auto">
            <a:xfrm flipH="1" flipV="1">
              <a:off x="1950" y="864"/>
              <a:ext cx="385" cy="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56163" y="3665538"/>
            <a:ext cx="3144837" cy="633412"/>
            <a:chOff x="3059" y="2405"/>
            <a:chExt cx="1981" cy="399"/>
          </a:xfrm>
        </p:grpSpPr>
        <p:sp>
          <p:nvSpPr>
            <p:cNvPr id="40982" name="AutoShape 35"/>
            <p:cNvSpPr>
              <a:spLocks noChangeArrowheads="1"/>
            </p:cNvSpPr>
            <p:nvPr/>
          </p:nvSpPr>
          <p:spPr bwMode="auto">
            <a:xfrm>
              <a:off x="3673" y="2426"/>
              <a:ext cx="1367" cy="378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Sign Final Plan  Drawings with ApproveIt</a:t>
              </a:r>
            </a:p>
          </p:txBody>
        </p:sp>
        <p:sp>
          <p:nvSpPr>
            <p:cNvPr id="40983" name="Line 36"/>
            <p:cNvSpPr>
              <a:spLocks noChangeShapeType="1"/>
            </p:cNvSpPr>
            <p:nvPr/>
          </p:nvSpPr>
          <p:spPr bwMode="auto">
            <a:xfrm flipH="1" flipV="1">
              <a:off x="3059" y="2405"/>
              <a:ext cx="620" cy="21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2" name="Text Box 44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Georgia" pitchFamily="18" charset="0"/>
              </a:rPr>
              <a:t>DOTD Internal Plan Delivery Workflow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19113" y="857250"/>
            <a:ext cx="3138487" cy="1047750"/>
            <a:chOff x="327" y="636"/>
            <a:chExt cx="1977" cy="660"/>
          </a:xfrm>
        </p:grpSpPr>
        <p:sp>
          <p:nvSpPr>
            <p:cNvPr id="40977" name="AutoShape 43"/>
            <p:cNvSpPr>
              <a:spLocks noChangeArrowheads="1"/>
            </p:cNvSpPr>
            <p:nvPr/>
          </p:nvSpPr>
          <p:spPr bwMode="auto">
            <a:xfrm rot="10800000" flipV="1">
              <a:off x="375" y="684"/>
              <a:ext cx="1584" cy="438"/>
            </a:xfrm>
            <a:prstGeom prst="flowChartDocumen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endParaRPr lang="en-US" sz="1200" b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40978" name="AutoShape 39"/>
            <p:cNvSpPr>
              <a:spLocks noChangeArrowheads="1"/>
            </p:cNvSpPr>
            <p:nvPr/>
          </p:nvSpPr>
          <p:spPr bwMode="auto">
            <a:xfrm rot="10800000" flipV="1">
              <a:off x="327" y="636"/>
              <a:ext cx="1584" cy="438"/>
            </a:xfrm>
            <a:prstGeom prst="flowChartDocument">
              <a:avLst/>
            </a:prstGeom>
            <a:solidFill>
              <a:srgbClr val="CEE1F2"/>
            </a:solidFill>
            <a:ln w="15875">
              <a:solidFill>
                <a:srgbClr val="3366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rgbClr val="003300"/>
                  </a:solidFill>
                  <a:latin typeface="Arial" charset="0"/>
                  <a:cs typeface="Arial" charset="0"/>
                </a:rPr>
                <a:t>CAD Plans Folder</a:t>
              </a:r>
            </a:p>
          </p:txBody>
        </p:sp>
        <p:sp>
          <p:nvSpPr>
            <p:cNvPr id="40979" name="AutoShape 40"/>
            <p:cNvSpPr>
              <a:spLocks noChangeArrowheads="1"/>
            </p:cNvSpPr>
            <p:nvPr/>
          </p:nvSpPr>
          <p:spPr bwMode="auto">
            <a:xfrm rot="10800000" flipV="1">
              <a:off x="375" y="684"/>
              <a:ext cx="1584" cy="438"/>
            </a:xfrm>
            <a:prstGeom prst="flowChartDocument">
              <a:avLst/>
            </a:prstGeom>
            <a:solidFill>
              <a:srgbClr val="C0C0C0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endParaRPr lang="en-US" sz="1200" b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6164" name="Line 41"/>
            <p:cNvSpPr>
              <a:spLocks noChangeShapeType="1"/>
            </p:cNvSpPr>
            <p:nvPr/>
          </p:nvSpPr>
          <p:spPr bwMode="auto">
            <a:xfrm flipH="1" flipV="1">
              <a:off x="1920" y="1056"/>
              <a:ext cx="384" cy="240"/>
            </a:xfrm>
            <a:prstGeom prst="line">
              <a:avLst/>
            </a:prstGeom>
            <a:noFill/>
            <a:ln w="9525">
              <a:solidFill>
                <a:schemeClr val="tx2">
                  <a:lumMod val="95000"/>
                  <a:lumOff val="5000"/>
                </a:schemeClr>
              </a:solidFill>
              <a:prstDash val="dash"/>
              <a:round/>
              <a:headEnd/>
              <a:tailEnd type="none" w="lg" len="lg"/>
            </a:ln>
            <a:extLst/>
          </p:spPr>
          <p:txBody>
            <a:bodyPr anchor="ctr" anchorCtr="1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981" name="AutoShape 42"/>
            <p:cNvSpPr>
              <a:spLocks noChangeArrowheads="1"/>
            </p:cNvSpPr>
            <p:nvPr/>
          </p:nvSpPr>
          <p:spPr bwMode="auto">
            <a:xfrm rot="10800000" flipV="1">
              <a:off x="327" y="636"/>
              <a:ext cx="1584" cy="438"/>
            </a:xfrm>
            <a:prstGeom prst="flowChartDocument">
              <a:avLst/>
            </a:prstGeom>
            <a:solidFill>
              <a:srgbClr val="CEE1F2"/>
            </a:solidFill>
            <a:ln w="15875">
              <a:solidFill>
                <a:srgbClr val="3366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rgbClr val="003300"/>
                  </a:solidFill>
                  <a:latin typeface="Arial" charset="0"/>
                  <a:cs typeface="Arial" charset="0"/>
                </a:rPr>
                <a:t>CAD Plans Folder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33400" y="1524000"/>
            <a:ext cx="2590800" cy="2228850"/>
            <a:chOff x="533400" y="1676400"/>
            <a:chExt cx="2590800" cy="2228850"/>
          </a:xfrm>
        </p:grpSpPr>
        <p:sp>
          <p:nvSpPr>
            <p:cNvPr id="40975" name="Line 23"/>
            <p:cNvSpPr>
              <a:spLocks noChangeShapeType="1"/>
            </p:cNvSpPr>
            <p:nvPr/>
          </p:nvSpPr>
          <p:spPr bwMode="auto">
            <a:xfrm>
              <a:off x="1828800" y="1676400"/>
              <a:ext cx="0" cy="2286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976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05000"/>
              <a:ext cx="25908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1295400"/>
            <a:ext cx="2590800" cy="1519238"/>
            <a:chOff x="3936" y="957"/>
            <a:chExt cx="1632" cy="957"/>
          </a:xfrm>
        </p:grpSpPr>
        <p:sp>
          <p:nvSpPr>
            <p:cNvPr id="42015" name="AutoShape 4"/>
            <p:cNvSpPr>
              <a:spLocks noChangeArrowheads="1"/>
            </p:cNvSpPr>
            <p:nvPr/>
          </p:nvSpPr>
          <p:spPr bwMode="auto">
            <a:xfrm>
              <a:off x="4411" y="1009"/>
              <a:ext cx="1157" cy="905"/>
            </a:xfrm>
            <a:prstGeom prst="flowChartMagneticDisk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eaLnBrk="0" hangingPunct="0">
                <a:lnSpc>
                  <a:spcPct val="100000"/>
                </a:lnSpc>
              </a:pPr>
              <a:endParaRPr lang="en-US" sz="1200" b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2016" name="AutoShape 6"/>
            <p:cNvSpPr>
              <a:spLocks noChangeArrowheads="1"/>
            </p:cNvSpPr>
            <p:nvPr/>
          </p:nvSpPr>
          <p:spPr bwMode="auto">
            <a:xfrm>
              <a:off x="4368" y="957"/>
              <a:ext cx="1157" cy="905"/>
            </a:xfrm>
            <a:prstGeom prst="flowChartMagneticDisk">
              <a:avLst/>
            </a:prstGeom>
            <a:solidFill>
              <a:srgbClr val="FFFFCC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Falcon</a:t>
              </a:r>
            </a:p>
            <a:p>
              <a:pPr algn="ctr" eaLnBrk="0" hangingPunct="0">
                <a:lnSpc>
                  <a:spcPct val="100000"/>
                </a:lnSpc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Electronic Plans Distribution Center</a:t>
              </a:r>
            </a:p>
          </p:txBody>
        </p:sp>
        <p:sp>
          <p:nvSpPr>
            <p:cNvPr id="42017" name="Line 5"/>
            <p:cNvSpPr>
              <a:spLocks noChangeShapeType="1"/>
            </p:cNvSpPr>
            <p:nvPr/>
          </p:nvSpPr>
          <p:spPr bwMode="auto">
            <a:xfrm>
              <a:off x="3936" y="1437"/>
              <a:ext cx="432" cy="6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14600" y="1335088"/>
            <a:ext cx="2667000" cy="1427162"/>
            <a:chOff x="1824" y="985"/>
            <a:chExt cx="1680" cy="899"/>
          </a:xfrm>
        </p:grpSpPr>
        <p:sp>
          <p:nvSpPr>
            <p:cNvPr id="42011" name="AutoShape 12"/>
            <p:cNvSpPr>
              <a:spLocks noChangeArrowheads="1"/>
            </p:cNvSpPr>
            <p:nvPr/>
          </p:nvSpPr>
          <p:spPr bwMode="auto">
            <a:xfrm rot="10800000" flipV="1">
              <a:off x="2352" y="1114"/>
              <a:ext cx="1152" cy="770"/>
            </a:xfrm>
            <a:prstGeom prst="flowChartDocument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</a:pPr>
              <a:r>
                <a:rPr lang="en-US" sz="100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endParaRPr lang="en-US" sz="120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2012" name="Line 13"/>
            <p:cNvSpPr>
              <a:spLocks noChangeShapeType="1"/>
            </p:cNvSpPr>
            <p:nvPr/>
          </p:nvSpPr>
          <p:spPr bwMode="auto">
            <a:xfrm>
              <a:off x="2616" y="98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14"/>
            <p:cNvSpPr>
              <a:spLocks noChangeShapeType="1"/>
            </p:cNvSpPr>
            <p:nvPr/>
          </p:nvSpPr>
          <p:spPr bwMode="auto">
            <a:xfrm flipV="1">
              <a:off x="1824" y="1440"/>
              <a:ext cx="480" cy="0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AutoShape 15"/>
            <p:cNvSpPr>
              <a:spLocks noChangeArrowheads="1"/>
            </p:cNvSpPr>
            <p:nvPr/>
          </p:nvSpPr>
          <p:spPr bwMode="auto">
            <a:xfrm rot="10800000" flipV="1">
              <a:off x="2304" y="1054"/>
              <a:ext cx="1152" cy="770"/>
            </a:xfrm>
            <a:prstGeom prst="flowChartDocument">
              <a:avLst/>
            </a:prstGeom>
            <a:solidFill>
              <a:srgbClr val="FFF2B9"/>
            </a:solidFill>
            <a:ln w="19050">
              <a:solidFill>
                <a:srgbClr val="B89500"/>
              </a:solidFill>
              <a:prstDash val="dash"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0000"/>
                </a:lnSpc>
              </a:pP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DOTD Transmits </a:t>
              </a:r>
            </a:p>
            <a:p>
              <a:pPr>
                <a:lnSpc>
                  <a:spcPct val="100000"/>
                </a:lnSpc>
              </a:pP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Drawings &amp;</a:t>
              </a:r>
              <a:b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XML Attributes</a:t>
              </a:r>
              <a:b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b="0">
                  <a:solidFill>
                    <a:srgbClr val="000099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200" b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b="0">
                  <a:solidFill>
                    <a:srgbClr val="000099"/>
                  </a:solidFill>
                  <a:latin typeface="Arial" charset="0"/>
                  <a:cs typeface="Arial" charset="0"/>
                </a:rPr>
                <a:t> -Watched Folder-</a:t>
              </a:r>
              <a:endParaRPr lang="en-US" sz="1200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58888" y="3124200"/>
            <a:ext cx="2803525" cy="2724150"/>
            <a:chOff x="793" y="2064"/>
            <a:chExt cx="1766" cy="1716"/>
          </a:xfrm>
        </p:grpSpPr>
        <p:sp>
          <p:nvSpPr>
            <p:cNvPr id="42007" name="Line 18"/>
            <p:cNvSpPr>
              <a:spLocks noChangeShapeType="1"/>
            </p:cNvSpPr>
            <p:nvPr/>
          </p:nvSpPr>
          <p:spPr bwMode="auto">
            <a:xfrm flipH="1">
              <a:off x="1036" y="2064"/>
              <a:ext cx="20" cy="1716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AutoShape 19"/>
            <p:cNvSpPr>
              <a:spLocks noChangeArrowheads="1"/>
            </p:cNvSpPr>
            <p:nvPr/>
          </p:nvSpPr>
          <p:spPr bwMode="auto">
            <a:xfrm rot="10800000">
              <a:off x="793" y="2362"/>
              <a:ext cx="501" cy="877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vert="eaVert" anchor="ctr" anchorCtr="1"/>
            <a:lstStyle/>
            <a:p>
              <a:pPr>
                <a:lnSpc>
                  <a:spcPct val="100000"/>
                </a:lnSpc>
              </a:pPr>
              <a:r>
                <a:rPr lang="en-US" sz="1000" b="0">
                  <a:solidFill>
                    <a:srgbClr val="6600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DGN Drawings</a:t>
              </a:r>
              <a:b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 PDF Drawings</a:t>
              </a:r>
              <a:b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 XML Attributes</a:t>
              </a:r>
            </a:p>
          </p:txBody>
        </p:sp>
        <p:sp>
          <p:nvSpPr>
            <p:cNvPr id="42009" name="Line 20"/>
            <p:cNvSpPr>
              <a:spLocks noChangeShapeType="1"/>
            </p:cNvSpPr>
            <p:nvPr/>
          </p:nvSpPr>
          <p:spPr bwMode="auto">
            <a:xfrm flipH="1" flipV="1">
              <a:off x="1279" y="2822"/>
              <a:ext cx="430" cy="1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AutoShape 21"/>
            <p:cNvSpPr>
              <a:spLocks noChangeArrowheads="1"/>
            </p:cNvSpPr>
            <p:nvPr/>
          </p:nvSpPr>
          <p:spPr bwMode="auto">
            <a:xfrm>
              <a:off x="1455" y="2646"/>
              <a:ext cx="1104" cy="378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ControlCAD</a:t>
              </a:r>
              <a:b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Submittal Archive</a:t>
              </a:r>
            </a:p>
          </p:txBody>
        </p:sp>
      </p:grpSp>
      <p:sp>
        <p:nvSpPr>
          <p:cNvPr id="41989" name="Line 22"/>
          <p:cNvSpPr>
            <a:spLocks noChangeShapeType="1"/>
          </p:cNvSpPr>
          <p:nvPr/>
        </p:nvSpPr>
        <p:spPr bwMode="auto">
          <a:xfrm>
            <a:off x="1409700" y="5387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AutoShape 23"/>
          <p:cNvSpPr>
            <a:spLocks noChangeArrowheads="1"/>
          </p:cNvSpPr>
          <p:nvPr/>
        </p:nvSpPr>
        <p:spPr bwMode="auto">
          <a:xfrm rot="10800000" flipV="1">
            <a:off x="733425" y="5500688"/>
            <a:ext cx="1828800" cy="84772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2B9"/>
            </a:extrusionClr>
          </a:sp3d>
        </p:spPr>
        <p:txBody>
          <a:bodyPr anchor="ctr" anchorCtr="1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0099"/>
                </a:solidFill>
                <a:latin typeface="Arial" charset="0"/>
              </a:rPr>
              <a:t>Consultant                    Plans Repository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222875" y="5064125"/>
            <a:ext cx="3673475" cy="650875"/>
            <a:chOff x="1658" y="3286"/>
            <a:chExt cx="1488" cy="410"/>
          </a:xfrm>
        </p:grpSpPr>
        <p:sp>
          <p:nvSpPr>
            <p:cNvPr id="42005" name="AutoShape 25"/>
            <p:cNvSpPr>
              <a:spLocks noChangeArrowheads="1"/>
            </p:cNvSpPr>
            <p:nvPr/>
          </p:nvSpPr>
          <p:spPr bwMode="auto">
            <a:xfrm>
              <a:off x="1981" y="3286"/>
              <a:ext cx="1165" cy="410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Create PDF Drawing with Interplot </a:t>
              </a:r>
            </a:p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Sign Final Plans with ApproveIt</a:t>
              </a:r>
            </a:p>
          </p:txBody>
        </p:sp>
        <p:sp>
          <p:nvSpPr>
            <p:cNvPr id="42006" name="Line 26"/>
            <p:cNvSpPr>
              <a:spLocks noChangeShapeType="1"/>
            </p:cNvSpPr>
            <p:nvPr/>
          </p:nvSpPr>
          <p:spPr bwMode="auto">
            <a:xfrm flipH="1">
              <a:off x="1658" y="3504"/>
              <a:ext cx="323" cy="13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230813" y="5824538"/>
            <a:ext cx="3673475" cy="652462"/>
            <a:chOff x="1725" y="3749"/>
            <a:chExt cx="2075" cy="335"/>
          </a:xfrm>
        </p:grpSpPr>
        <p:sp>
          <p:nvSpPr>
            <p:cNvPr id="42003" name="AutoShape 28"/>
            <p:cNvSpPr>
              <a:spLocks noChangeArrowheads="1"/>
            </p:cNvSpPr>
            <p:nvPr/>
          </p:nvSpPr>
          <p:spPr bwMode="auto">
            <a:xfrm>
              <a:off x="2181" y="3749"/>
              <a:ext cx="1619" cy="335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Draft, Conform &amp; Certify Final                  CAD DGN with CADconform</a:t>
              </a:r>
            </a:p>
          </p:txBody>
        </p:sp>
        <p:sp>
          <p:nvSpPr>
            <p:cNvPr id="42004" name="Line 29"/>
            <p:cNvSpPr>
              <a:spLocks noChangeShapeType="1"/>
            </p:cNvSpPr>
            <p:nvPr/>
          </p:nvSpPr>
          <p:spPr bwMode="auto">
            <a:xfrm flipH="1" flipV="1">
              <a:off x="1725" y="3786"/>
              <a:ext cx="446" cy="14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3" name="AutoShape 30"/>
          <p:cNvSpPr>
            <a:spLocks noChangeArrowheads="1"/>
          </p:cNvSpPr>
          <p:nvPr/>
        </p:nvSpPr>
        <p:spPr bwMode="auto">
          <a:xfrm>
            <a:off x="4724400" y="3000375"/>
            <a:ext cx="4303713" cy="1876425"/>
          </a:xfrm>
          <a:prstGeom prst="flowChartProcess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>
                <a:solidFill>
                  <a:srgbClr val="000000"/>
                </a:solidFill>
              </a:rPr>
              <a:t>PDF - Adobe file format used for published documents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XML -  File format used to store attribute values (indexing)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ProjectWise - Bentley Plan Development System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Falcon -  tsaADVET Electronic Plans Distribution System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Watched Folder -  Monitored by Falcon for incoming plans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703513" y="5446713"/>
            <a:ext cx="2535237" cy="601662"/>
            <a:chOff x="3547" y="3527"/>
            <a:chExt cx="1597" cy="379"/>
          </a:xfrm>
        </p:grpSpPr>
        <p:sp>
          <p:nvSpPr>
            <p:cNvPr id="42001" name="AutoShape 34"/>
            <p:cNvSpPr>
              <a:spLocks noChangeArrowheads="1"/>
            </p:cNvSpPr>
            <p:nvPr/>
          </p:nvSpPr>
          <p:spPr bwMode="auto">
            <a:xfrm>
              <a:off x="3956" y="3527"/>
              <a:ext cx="1188" cy="379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Index PDF &amp; DGN (ControlCAD Indexer)</a:t>
              </a:r>
            </a:p>
          </p:txBody>
        </p:sp>
        <p:sp>
          <p:nvSpPr>
            <p:cNvPr id="42002" name="Line 36"/>
            <p:cNvSpPr>
              <a:spLocks noChangeShapeType="1"/>
            </p:cNvSpPr>
            <p:nvPr/>
          </p:nvSpPr>
          <p:spPr bwMode="auto">
            <a:xfrm flipH="1">
              <a:off x="3547" y="3701"/>
              <a:ext cx="409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5" name="Text Box 38"/>
          <p:cNvSpPr txBox="1">
            <a:spLocks noChangeArrowheads="1"/>
          </p:cNvSpPr>
          <p:nvPr/>
        </p:nvSpPr>
        <p:spPr bwMode="auto">
          <a:xfrm>
            <a:off x="0" y="841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Georgia" pitchFamily="18" charset="0"/>
              </a:rPr>
              <a:t>DOTD Consultant Plan Delivery Workflow                  </a:t>
            </a:r>
            <a:r>
              <a:rPr lang="en-US" sz="2800">
                <a:solidFill>
                  <a:srgbClr val="FF0000"/>
                </a:solidFill>
                <a:latin typeface="Georgia" pitchFamily="18" charset="0"/>
              </a:rPr>
              <a:t>(Abandoned Design)</a:t>
            </a:r>
          </a:p>
        </p:txBody>
      </p:sp>
      <p:sp>
        <p:nvSpPr>
          <p:cNvPr id="41996" name="AutoShape 2"/>
          <p:cNvSpPr>
            <a:spLocks noChangeArrowheads="1"/>
          </p:cNvSpPr>
          <p:nvPr/>
        </p:nvSpPr>
        <p:spPr bwMode="auto">
          <a:xfrm>
            <a:off x="906463" y="879475"/>
            <a:ext cx="1676400" cy="2362200"/>
          </a:xfrm>
          <a:prstGeom prst="flowChartMagneticDisk">
            <a:avLst/>
          </a:prstGeom>
          <a:solidFill>
            <a:srgbClr val="C0C0C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1200" b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1200" b="0">
                <a:solidFill>
                  <a:srgbClr val="3366FF"/>
                </a:solidFill>
                <a:latin typeface="Arial" charset="0"/>
                <a:cs typeface="Arial" charset="0"/>
              </a:rPr>
            </a:br>
            <a:endParaRPr lang="en-US" sz="1200" b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1997" name="AutoShape 3"/>
          <p:cNvSpPr>
            <a:spLocks noChangeArrowheads="1"/>
          </p:cNvSpPr>
          <p:nvPr/>
        </p:nvSpPr>
        <p:spPr bwMode="auto">
          <a:xfrm>
            <a:off x="830263" y="762000"/>
            <a:ext cx="1676400" cy="2362200"/>
          </a:xfrm>
          <a:prstGeom prst="flowChartMagneticDisk">
            <a:avLst/>
          </a:prstGeom>
          <a:solidFill>
            <a:srgbClr val="FFFFCC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800" b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800" b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rgbClr val="000099"/>
                </a:solidFill>
                <a:latin typeface="Arial" charset="0"/>
              </a:rPr>
              <a:t>ProjectWise Plan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Development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System</a:t>
            </a:r>
          </a:p>
        </p:txBody>
      </p:sp>
      <p:sp>
        <p:nvSpPr>
          <p:cNvPr id="41998" name="AutoShape 13"/>
          <p:cNvSpPr>
            <a:spLocks noChangeArrowheads="1"/>
          </p:cNvSpPr>
          <p:nvPr/>
        </p:nvSpPr>
        <p:spPr bwMode="auto">
          <a:xfrm rot="10800000" flipV="1">
            <a:off x="1020763" y="914400"/>
            <a:ext cx="1219200" cy="533400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3333CC"/>
                </a:solidFill>
                <a:latin typeface="Arial" charset="0"/>
                <a:cs typeface="Arial" charset="0"/>
              </a:rPr>
              <a:t>CAD Plans Folder</a:t>
            </a:r>
          </a:p>
        </p:txBody>
      </p:sp>
      <p:sp>
        <p:nvSpPr>
          <p:cNvPr id="41999" name="AutoShape 14"/>
          <p:cNvSpPr>
            <a:spLocks noChangeArrowheads="1"/>
          </p:cNvSpPr>
          <p:nvPr/>
        </p:nvSpPr>
        <p:spPr bwMode="auto">
          <a:xfrm rot="10800000" flipV="1">
            <a:off x="935038" y="2438400"/>
            <a:ext cx="1466850" cy="504825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3333CC"/>
                </a:solidFill>
                <a:latin typeface="Arial" charset="0"/>
                <a:cs typeface="Arial" charset="0"/>
              </a:rPr>
              <a:t>PDF Submittal Folder</a:t>
            </a: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2514600" y="2895600"/>
            <a:ext cx="2057400" cy="990600"/>
          </a:xfrm>
          <a:prstGeom prst="flowChartProcess">
            <a:avLst/>
          </a:prstGeom>
          <a:solidFill>
            <a:srgbClr val="FFFFFF"/>
          </a:solidFill>
          <a:ln w="1587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C00000"/>
                </a:solidFill>
                <a:latin typeface="Arial" charset="0"/>
                <a:cs typeface="Arial" charset="0"/>
              </a:rPr>
              <a:t>Too much happening outside of ProjectWise.  Compliance remains a mystery until Finals</a:t>
            </a:r>
            <a:endParaRPr lang="en-US" sz="1300" u="sng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830263" y="990600"/>
            <a:ext cx="1676400" cy="2362200"/>
          </a:xfrm>
          <a:prstGeom prst="flowChartMagneticDisk">
            <a:avLst/>
          </a:prstGeom>
          <a:solidFill>
            <a:srgbClr val="FFFFCC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800" b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800" b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rgbClr val="000099"/>
                </a:solidFill>
                <a:latin typeface="Arial" charset="0"/>
              </a:rPr>
              <a:t>ProjectWise Plan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Development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System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22563" y="5613400"/>
            <a:ext cx="2906712" cy="685800"/>
            <a:chOff x="1637" y="3758"/>
            <a:chExt cx="1594" cy="432"/>
          </a:xfrm>
        </p:grpSpPr>
        <p:sp>
          <p:nvSpPr>
            <p:cNvPr id="43033" name="AutoShape 28"/>
            <p:cNvSpPr>
              <a:spLocks noChangeArrowheads="1"/>
            </p:cNvSpPr>
            <p:nvPr/>
          </p:nvSpPr>
          <p:spPr bwMode="auto">
            <a:xfrm>
              <a:off x="2063" y="3758"/>
              <a:ext cx="1168" cy="432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1300">
                  <a:solidFill>
                    <a:srgbClr val="000099"/>
                  </a:solidFill>
                  <a:latin typeface="Arial" charset="0"/>
                  <a:cs typeface="Arial" charset="0"/>
                </a:rPr>
                <a:t>Draft, Conform &amp; Certify DGN with CADconform</a:t>
              </a:r>
            </a:p>
          </p:txBody>
        </p:sp>
        <p:sp>
          <p:nvSpPr>
            <p:cNvPr id="43034" name="Line 29"/>
            <p:cNvSpPr>
              <a:spLocks noChangeShapeType="1"/>
            </p:cNvSpPr>
            <p:nvPr/>
          </p:nvSpPr>
          <p:spPr bwMode="auto">
            <a:xfrm flipH="1" flipV="1">
              <a:off x="1637" y="3951"/>
              <a:ext cx="429" cy="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2" name="Text Box 38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Georgia" pitchFamily="18" charset="0"/>
              </a:rPr>
              <a:t>DOTD Consultant Plan Delivery Workflow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Georgia" pitchFamily="18" charset="0"/>
              </a:rPr>
              <a:t>(Adopted Design)</a:t>
            </a:r>
          </a:p>
        </p:txBody>
      </p:sp>
      <p:sp>
        <p:nvSpPr>
          <p:cNvPr id="20496" name="AutoShape 34"/>
          <p:cNvSpPr>
            <a:spLocks noChangeArrowheads="1"/>
          </p:cNvSpPr>
          <p:nvPr/>
        </p:nvSpPr>
        <p:spPr bwMode="auto">
          <a:xfrm>
            <a:off x="2743200" y="3182938"/>
            <a:ext cx="1828800" cy="1770062"/>
          </a:xfrm>
          <a:prstGeom prst="flowChartProcess">
            <a:avLst/>
          </a:prstGeom>
          <a:solidFill>
            <a:schemeClr val="accent5"/>
          </a:solidFill>
          <a:ln w="15875">
            <a:solidFill>
              <a:srgbClr val="4E09C9"/>
            </a:solidFill>
            <a:prstDash val="lgDashDotDot"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0000"/>
              </a:lnSpc>
              <a:defRPr/>
            </a:pPr>
            <a:r>
              <a:rPr lang="en-US" sz="1300" dirty="0">
                <a:solidFill>
                  <a:srgbClr val="000099"/>
                </a:solidFill>
                <a:latin typeface="Arial" charset="0"/>
                <a:cs typeface="Arial" charset="0"/>
              </a:rPr>
              <a:t>Consultants employ  DOTD internal  workflow to index,  publish and sign.</a:t>
            </a:r>
          </a:p>
          <a:p>
            <a:pPr>
              <a:lnSpc>
                <a:spcPct val="100000"/>
              </a:lnSpc>
              <a:defRPr/>
            </a:pPr>
            <a:endParaRPr lang="en-US" sz="6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1300" dirty="0">
                <a:solidFill>
                  <a:srgbClr val="000099"/>
                </a:solidFill>
                <a:latin typeface="Arial" charset="0"/>
                <a:cs typeface="Arial" charset="0"/>
              </a:rPr>
              <a:t>Altiva ControlCAD Reports replace ControlCAD Submittal Archive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88988" y="3146425"/>
            <a:ext cx="1752600" cy="2401888"/>
            <a:chOff x="874110" y="3187731"/>
            <a:chExt cx="1447801" cy="2181194"/>
          </a:xfrm>
        </p:grpSpPr>
        <p:sp>
          <p:nvSpPr>
            <p:cNvPr id="43029" name="Line 18"/>
            <p:cNvSpPr>
              <a:spLocks noChangeShapeType="1"/>
            </p:cNvSpPr>
            <p:nvPr/>
          </p:nvSpPr>
          <p:spPr bwMode="auto">
            <a:xfrm>
              <a:off x="1606823" y="3187731"/>
              <a:ext cx="0" cy="2092347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30" name="Group 36"/>
            <p:cNvGrpSpPr>
              <a:grpSpLocks/>
            </p:cNvGrpSpPr>
            <p:nvPr/>
          </p:nvGrpSpPr>
          <p:grpSpPr bwMode="auto">
            <a:xfrm>
              <a:off x="874110" y="3536168"/>
              <a:ext cx="1447801" cy="1832757"/>
              <a:chOff x="874110" y="3536168"/>
              <a:chExt cx="1447801" cy="1832757"/>
            </a:xfrm>
          </p:grpSpPr>
          <p:sp>
            <p:nvSpPr>
              <p:cNvPr id="43031" name="Line 22"/>
              <p:cNvSpPr>
                <a:spLocks noChangeShapeType="1"/>
              </p:cNvSpPr>
              <p:nvPr/>
            </p:nvSpPr>
            <p:spPr bwMode="auto">
              <a:xfrm>
                <a:off x="1409700" y="536892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AutoShape 19"/>
              <p:cNvSpPr>
                <a:spLocks noChangeArrowheads="1"/>
              </p:cNvSpPr>
              <p:nvPr/>
            </p:nvSpPr>
            <p:spPr bwMode="auto">
              <a:xfrm rot="10800000">
                <a:off x="874110" y="3536168"/>
                <a:ext cx="1447801" cy="1448005"/>
              </a:xfrm>
              <a:prstGeom prst="flowChartProcess">
                <a:avLst/>
              </a:prstGeom>
              <a:solidFill>
                <a:srgbClr val="FFCC99"/>
              </a:solidFill>
              <a:ln w="15875">
                <a:solidFill>
                  <a:srgbClr val="4E09C9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lnSpc>
                    <a:spcPct val="100000"/>
                  </a:lnSpc>
                </a:pPr>
                <a:endParaRPr lang="en-US" sz="1300">
                  <a:solidFill>
                    <a:srgbClr val="000099"/>
                  </a:solidFill>
                  <a:latin typeface="Arial" charset="0"/>
                  <a:cs typeface="Arial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sz="1300">
                  <a:solidFill>
                    <a:srgbClr val="000099"/>
                  </a:solidFill>
                  <a:latin typeface="Arial" charset="0"/>
                  <a:cs typeface="Arial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  <a:cs typeface="Arial" charset="0"/>
                  </a:rPr>
                  <a:t>MicroStation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  <a:cs typeface="Arial" charset="0"/>
                  </a:rPr>
                  <a:t>DGNs              </a:t>
                </a:r>
                <a:r>
                  <a:rPr lang="en-US" sz="1300">
                    <a:solidFill>
                      <a:srgbClr val="008080"/>
                    </a:solidFill>
                    <a:latin typeface="Arial" charset="0"/>
                    <a:cs typeface="Arial" charset="0"/>
                  </a:rPr>
                  <a:t>(Managed            Export / Import )</a:t>
                </a:r>
              </a:p>
            </p:txBody>
          </p:sp>
        </p:grpSp>
      </p:grpSp>
      <p:sp>
        <p:nvSpPr>
          <p:cNvPr id="43015" name="AutoShape 23"/>
          <p:cNvSpPr>
            <a:spLocks noChangeArrowheads="1"/>
          </p:cNvSpPr>
          <p:nvPr/>
        </p:nvSpPr>
        <p:spPr bwMode="auto">
          <a:xfrm rot="10800000" flipV="1">
            <a:off x="733425" y="5629275"/>
            <a:ext cx="1828800" cy="84772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2B9"/>
            </a:extrusionClr>
          </a:sp3d>
        </p:spPr>
        <p:txBody>
          <a:bodyPr anchor="ctr" anchorCtr="1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0099"/>
                </a:solidFill>
                <a:latin typeface="Arial" charset="0"/>
              </a:rPr>
              <a:t>Consultant                    Plans Repository</a:t>
            </a:r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6278563" y="5260975"/>
            <a:ext cx="2446337" cy="1047750"/>
          </a:xfrm>
          <a:prstGeom prst="flowChartProcess">
            <a:avLst/>
          </a:prstGeom>
          <a:solidFill>
            <a:schemeClr val="accent5"/>
          </a:solidFill>
          <a:ln w="15875">
            <a:solidFill>
              <a:srgbClr val="4E09C9"/>
            </a:solidFill>
            <a:prstDash val="lgDashDotDot"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0000"/>
              </a:lnSpc>
              <a:defRPr/>
            </a:pPr>
            <a:r>
              <a:rPr lang="en-US" sz="1300" dirty="0">
                <a:solidFill>
                  <a:srgbClr val="000099"/>
                </a:solidFill>
                <a:latin typeface="Arial" charset="0"/>
                <a:cs typeface="Arial" charset="0"/>
              </a:rPr>
              <a:t>External plan delivery tools; ControlCAD Indexer and ControlCAD Submittal             are no longer used</a:t>
            </a:r>
          </a:p>
        </p:txBody>
      </p:sp>
      <p:sp>
        <p:nvSpPr>
          <p:cNvPr id="43017" name="AutoShape 2"/>
          <p:cNvSpPr>
            <a:spLocks noChangeArrowheads="1"/>
          </p:cNvSpPr>
          <p:nvPr/>
        </p:nvSpPr>
        <p:spPr bwMode="auto">
          <a:xfrm>
            <a:off x="906463" y="1108075"/>
            <a:ext cx="1676400" cy="2362200"/>
          </a:xfrm>
          <a:prstGeom prst="flowChartMagneticDisk">
            <a:avLst/>
          </a:prstGeom>
          <a:solidFill>
            <a:srgbClr val="C0C0C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en-US" sz="1200" b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1200" b="0">
                <a:solidFill>
                  <a:srgbClr val="3366FF"/>
                </a:solidFill>
                <a:latin typeface="Arial" charset="0"/>
                <a:cs typeface="Arial" charset="0"/>
              </a:rPr>
            </a:br>
            <a:endParaRPr lang="en-US" sz="1200" b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3018" name="AutoShape 14"/>
          <p:cNvSpPr>
            <a:spLocks noChangeArrowheads="1"/>
          </p:cNvSpPr>
          <p:nvPr/>
        </p:nvSpPr>
        <p:spPr bwMode="auto">
          <a:xfrm rot="10800000" flipV="1">
            <a:off x="935038" y="2667000"/>
            <a:ext cx="1466850" cy="504825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3333CC"/>
                </a:solidFill>
                <a:latin typeface="Arial" charset="0"/>
                <a:cs typeface="Arial" charset="0"/>
              </a:rPr>
              <a:t>CAD Plans Folder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105400" y="1295400"/>
            <a:ext cx="2590800" cy="1519238"/>
            <a:chOff x="3936" y="957"/>
            <a:chExt cx="1632" cy="957"/>
          </a:xfrm>
        </p:grpSpPr>
        <p:sp>
          <p:nvSpPr>
            <p:cNvPr id="43026" name="AutoShape 4"/>
            <p:cNvSpPr>
              <a:spLocks noChangeArrowheads="1"/>
            </p:cNvSpPr>
            <p:nvPr/>
          </p:nvSpPr>
          <p:spPr bwMode="auto">
            <a:xfrm>
              <a:off x="4411" y="1009"/>
              <a:ext cx="1157" cy="905"/>
            </a:xfrm>
            <a:prstGeom prst="flowChartMagneticDisk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eaLnBrk="0" hangingPunct="0">
                <a:lnSpc>
                  <a:spcPct val="100000"/>
                </a:lnSpc>
              </a:pPr>
              <a:endParaRPr lang="en-US" sz="1200" b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3027" name="AutoShape 6"/>
            <p:cNvSpPr>
              <a:spLocks noChangeArrowheads="1"/>
            </p:cNvSpPr>
            <p:nvPr/>
          </p:nvSpPr>
          <p:spPr bwMode="auto">
            <a:xfrm>
              <a:off x="4368" y="957"/>
              <a:ext cx="1157" cy="905"/>
            </a:xfrm>
            <a:prstGeom prst="flowChartMagneticDisk">
              <a:avLst/>
            </a:prstGeom>
            <a:solidFill>
              <a:srgbClr val="FFFFCC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Falcon</a:t>
              </a:r>
            </a:p>
            <a:p>
              <a:pPr algn="ctr" eaLnBrk="0" hangingPunct="0">
                <a:lnSpc>
                  <a:spcPct val="100000"/>
                </a:lnSpc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Electronic Plans Distribution Center</a:t>
              </a:r>
            </a:p>
          </p:txBody>
        </p:sp>
        <p:sp>
          <p:nvSpPr>
            <p:cNvPr id="43028" name="Line 5"/>
            <p:cNvSpPr>
              <a:spLocks noChangeShapeType="1"/>
            </p:cNvSpPr>
            <p:nvPr/>
          </p:nvSpPr>
          <p:spPr bwMode="auto">
            <a:xfrm>
              <a:off x="3936" y="1437"/>
              <a:ext cx="432" cy="6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514600" y="1335088"/>
            <a:ext cx="2667000" cy="1427162"/>
            <a:chOff x="1824" y="985"/>
            <a:chExt cx="1680" cy="899"/>
          </a:xfrm>
        </p:grpSpPr>
        <p:sp>
          <p:nvSpPr>
            <p:cNvPr id="43022" name="AutoShape 12"/>
            <p:cNvSpPr>
              <a:spLocks noChangeArrowheads="1"/>
            </p:cNvSpPr>
            <p:nvPr/>
          </p:nvSpPr>
          <p:spPr bwMode="auto">
            <a:xfrm rot="10800000" flipV="1">
              <a:off x="2352" y="1114"/>
              <a:ext cx="1152" cy="770"/>
            </a:xfrm>
            <a:prstGeom prst="flowChartDocument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</a:pPr>
              <a:r>
                <a:rPr lang="en-US" sz="100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endParaRPr lang="en-US" sz="120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3023" name="Line 13"/>
            <p:cNvSpPr>
              <a:spLocks noChangeShapeType="1"/>
            </p:cNvSpPr>
            <p:nvPr/>
          </p:nvSpPr>
          <p:spPr bwMode="auto">
            <a:xfrm>
              <a:off x="2616" y="98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4"/>
            <p:cNvSpPr>
              <a:spLocks noChangeShapeType="1"/>
            </p:cNvSpPr>
            <p:nvPr/>
          </p:nvSpPr>
          <p:spPr bwMode="auto">
            <a:xfrm flipV="1">
              <a:off x="1824" y="1440"/>
              <a:ext cx="480" cy="0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AutoShape 15"/>
            <p:cNvSpPr>
              <a:spLocks noChangeArrowheads="1"/>
            </p:cNvSpPr>
            <p:nvPr/>
          </p:nvSpPr>
          <p:spPr bwMode="auto">
            <a:xfrm rot="10800000" flipV="1">
              <a:off x="2304" y="1054"/>
              <a:ext cx="1152" cy="770"/>
            </a:xfrm>
            <a:prstGeom prst="flowChartDocument">
              <a:avLst/>
            </a:prstGeom>
            <a:solidFill>
              <a:srgbClr val="FFF2B9"/>
            </a:solidFill>
            <a:ln w="19050">
              <a:solidFill>
                <a:srgbClr val="B89500"/>
              </a:solidFill>
              <a:prstDash val="dash"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0000"/>
                </a:lnSpc>
              </a:pP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DOTD Transmits </a:t>
              </a:r>
            </a:p>
            <a:p>
              <a:pPr>
                <a:lnSpc>
                  <a:spcPct val="100000"/>
                </a:lnSpc>
              </a:pP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Drawings &amp;</a:t>
              </a:r>
              <a:b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XML Attributes</a:t>
              </a:r>
            </a:p>
            <a:p>
              <a:pPr>
                <a:lnSpc>
                  <a:spcPct val="100000"/>
                </a:lnSpc>
              </a:pPr>
              <a:r>
                <a:rPr lang="en-US" sz="800">
                  <a:solidFill>
                    <a:srgbClr val="000099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80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>
                  <a:solidFill>
                    <a:srgbClr val="000099"/>
                  </a:solidFill>
                  <a:latin typeface="Arial" charset="0"/>
                  <a:cs typeface="Arial" charset="0"/>
                </a:rPr>
                <a:t>-</a:t>
              </a:r>
              <a:r>
                <a:rPr lang="en-US" sz="1200" b="0">
                  <a:solidFill>
                    <a:srgbClr val="000099"/>
                  </a:solidFill>
                  <a:latin typeface="Arial" charset="0"/>
                  <a:cs typeface="Arial" charset="0"/>
                </a:rPr>
                <a:t>Watched Folder-</a:t>
              </a:r>
              <a:endParaRPr lang="en-US" sz="1200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43021" name="AutoShape 30"/>
          <p:cNvSpPr>
            <a:spLocks noChangeArrowheads="1"/>
          </p:cNvSpPr>
          <p:nvPr/>
        </p:nvSpPr>
        <p:spPr bwMode="auto">
          <a:xfrm>
            <a:off x="4840288" y="3000375"/>
            <a:ext cx="4303712" cy="1876425"/>
          </a:xfrm>
          <a:prstGeom prst="flowChartProcess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>
                <a:solidFill>
                  <a:srgbClr val="000000"/>
                </a:solidFill>
              </a:rPr>
              <a:t>PDF - Adobe file format used for published documents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XML -  File format used to store attribute values (indexing)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ProjectWise - Bentley Plan Development System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Falcon -  tsaADVET Electronic Plans Distribution System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Watched Folder -  Monitored by Falcon for incoming plans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128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" y="762000"/>
            <a:ext cx="89916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Plan delivery workflow becomes very similar to DOTD’s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ProjectWise Managed Export/Import for DGNs - each submittal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Verify CAD standards with “Check CAD Standards” report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Index in ProjectWise.  Verify with “Check Attributes” report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ControlCAD Submittal package replaced by ControlCAD Reports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Task Managers can use the ControlCAD ‘Email Reports’ function to send selected reports to a predefined list of recipients.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Reports start with first submittal.  High level of compliance is expected in early submittals under normal circumstances.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PDFs published and Digital Signatures applied using Bentley customized PDF Creation Service tools and workflows</a:t>
            </a:r>
            <a:r>
              <a:rPr lang="en-US" sz="2400" b="0" dirty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ü"/>
            </a:pPr>
            <a:endParaRPr lang="en-US" sz="2400" b="0" dirty="0">
              <a:solidFill>
                <a:srgbClr val="FFFFCC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403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Changes to Consultant Plan Delivery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Cj03248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8161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MCj029555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MCj032240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18970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LaDOTD Digital CAD Submissions Within ProjectWise</a:t>
            </a:r>
          </a:p>
        </p:txBody>
      </p:sp>
      <p:sp>
        <p:nvSpPr>
          <p:cNvPr id="9" name="Rectangle 3076"/>
          <p:cNvSpPr>
            <a:spLocks noChangeArrowheads="1"/>
          </p:cNvSpPr>
          <p:nvPr/>
        </p:nvSpPr>
        <p:spPr bwMode="auto">
          <a:xfrm>
            <a:off x="914400" y="1295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25000"/>
              </a:lnSpc>
            </a:pPr>
            <a:r>
              <a:rPr lang="en-US" sz="3200" b="0" dirty="0">
                <a:solidFill>
                  <a:srgbClr val="000000"/>
                </a:solidFill>
                <a:latin typeface="Arial" charset="0"/>
              </a:rPr>
              <a:t>Plan Delivery Tools and Workflow</a:t>
            </a:r>
          </a:p>
          <a:p>
            <a:pPr algn="ctr" eaLnBrk="0" hangingPunct="0">
              <a:lnSpc>
                <a:spcPct val="125000"/>
              </a:lnSpc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(Comprehensive Overview)</a:t>
            </a:r>
          </a:p>
          <a:p>
            <a:pPr algn="ctr" eaLnBrk="0" hangingPunct="0">
              <a:lnSpc>
                <a:spcPct val="125000"/>
              </a:lnSpc>
            </a:pPr>
            <a:endParaRPr lang="en-US" sz="800" b="0" dirty="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International HEEP 2012</a:t>
            </a:r>
          </a:p>
          <a:p>
            <a:pPr algn="ctr" eaLnBrk="0" hangingPunct="0">
              <a:lnSpc>
                <a:spcPct val="100000"/>
              </a:lnSpc>
            </a:pPr>
            <a:endParaRPr lang="en-US" sz="2400" b="0" dirty="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en-US" sz="2000" b="0" i="1" dirty="0">
                <a:solidFill>
                  <a:srgbClr val="000000"/>
                </a:solidFill>
                <a:latin typeface="Arial" charset="0"/>
              </a:rPr>
              <a:t>Presented by Hollis Ward                                                                                     DOTD Design Automation Manager</a:t>
            </a:r>
          </a:p>
          <a:p>
            <a:pPr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  <a:latin typeface="Arial Black" pitchFamily="34" charset="0"/>
              </a:rPr>
              <a:t>                          </a:t>
            </a:r>
          </a:p>
        </p:txBody>
      </p:sp>
      <p:pic>
        <p:nvPicPr>
          <p:cNvPr id="45063" name="Picture 2" descr="http://fbforbusinessmarketing.com/wp-content/uploads/2011/04/question-ma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5257800"/>
            <a:ext cx="18319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8351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Software and Deliverable Standards</a:t>
            </a:r>
            <a:endParaRPr lang="en-US" sz="2400" i="1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Standards also cover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Electronic Survey, Hydraulics Drafting, Digital Signatures, PDF Plan Reader, Collaboration Platform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50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Software and Deliverable Standards</a:t>
            </a:r>
            <a:endParaRPr lang="en-US" sz="2400" i="1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64497" y="5799137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‘Comments’  column provides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additional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critical information about software and deliverable standards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8175"/>
            <a:ext cx="69693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5334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LaDOTD CAD Standards Resources</a:t>
            </a:r>
            <a:endParaRPr lang="en-US" sz="2400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41300" y="6096000"/>
            <a:ext cx="4711700" cy="682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Provides all of resources </a:t>
            </a:r>
          </a:p>
          <a:p>
            <a:pPr eaLnBrk="0" hangingPunct="0"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    and standards needed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069975"/>
            <a:ext cx="39497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7275"/>
            <a:ext cx="33702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24313"/>
            <a:ext cx="29718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57200" y="6096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400" b="0">
                <a:solidFill>
                  <a:srgbClr val="000000"/>
                </a:solidFill>
                <a:latin typeface="Arial" charset="0"/>
                <a:cs typeface="Arial" charset="0"/>
              </a:rPr>
              <a:t>Workspace Overview</a:t>
            </a:r>
            <a:r>
              <a:rPr lang="en-US" sz="2400" i="1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en-US" sz="2000" b="0" i="1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57800" y="68103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400" b="0">
                <a:solidFill>
                  <a:srgbClr val="000000"/>
                </a:solidFill>
                <a:latin typeface="Arial" charset="0"/>
                <a:cs typeface="Arial" charset="0"/>
              </a:rPr>
              <a:t>Borders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57800" y="365283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cs typeface="Arial" charset="0"/>
              </a:rPr>
              <a:t>Level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Libraries</a:t>
            </a:r>
            <a:endParaRPr lang="en-US" sz="24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33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“Project” Workspace Selection List</a:t>
            </a:r>
            <a:endParaRPr lang="en-US" sz="2400" i="1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  Select ‘Project’ Workspace in MicroStation Manager</a:t>
            </a:r>
            <a:endParaRPr lang="en-US" sz="24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4" name="Snagit_PPT5DA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4942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Example Project Config File (.PCF)</a:t>
            </a:r>
            <a:endParaRPr lang="en-US" sz="2400" i="1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755650"/>
            <a:ext cx="76200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5425" algn="ctr" eaLnBrk="0" hangingPunct="0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  ‘Project’  Workspaces have customized settings.</a:t>
            </a:r>
          </a:p>
          <a:p>
            <a:pPr marL="225425" algn="ctr" eaLnBrk="0" hangingPunc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cs typeface="Arial" charset="0"/>
              </a:rPr>
              <a:t>   Project Config. + Master Config. = Environment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704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Altiva CADconform</a:t>
            </a:r>
            <a:r>
              <a:rPr lang="en-US" smtClean="0">
                <a:latin typeface="Georgia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Toolkit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09800" y="2590800"/>
            <a:ext cx="480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/>
              <a:t>Connect to Database</a:t>
            </a: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/>
              <a:t>Manage Users</a:t>
            </a: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/>
              <a:t>Manage Feature Tables</a:t>
            </a: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/>
              <a:t>Conform</a:t>
            </a: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/>
              <a:t>Generate Reports and </a:t>
            </a:r>
            <a:r>
              <a:rPr lang="en-US" sz="2400" b="0" u="sng" dirty="0"/>
              <a:t>Certify</a:t>
            </a:r>
          </a:p>
          <a:p>
            <a:pPr marL="973138" lvl="1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/>
              <a:t>CADconform Draft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990600"/>
            <a:ext cx="415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2BIUC">
  <a:themeElements>
    <a:clrScheme name="">
      <a:dk1>
        <a:srgbClr val="000000"/>
      </a:dk1>
      <a:lt1>
        <a:srgbClr val="3366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B8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2BIU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002BIU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BIU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02BIUC">
  <a:themeElements>
    <a:clrScheme name="">
      <a:dk1>
        <a:srgbClr val="000000"/>
      </a:dk1>
      <a:lt1>
        <a:srgbClr val="3366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B8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2002BIU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2002BIU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2BIU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2BIU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2BIU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2BIU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2BIU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2BIU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002BIUC">
  <a:themeElements>
    <a:clrScheme name="">
      <a:dk1>
        <a:srgbClr val="000000"/>
      </a:dk1>
      <a:lt1>
        <a:srgbClr val="3366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B8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2BIU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002BIU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BIU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ntleyIHEEPTemplate2012_Final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66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B8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d0d701c3-7928-4629-8fbb-f4c851caf4d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BC20D56DC1F448089CE6B4DBF078F" ma:contentTypeVersion="2" ma:contentTypeDescription="Create a new document." ma:contentTypeScope="" ma:versionID="3c646f9368ae664f7940a8e49a2ca795">
  <xsd:schema xmlns:xsd="http://www.w3.org/2001/XMLSchema" xmlns:xs="http://www.w3.org/2001/XMLSchema" xmlns:p="http://schemas.microsoft.com/office/2006/metadata/properties" xmlns:ns3="d0d701c3-7928-4629-8fbb-f4c851caf4dc" targetNamespace="http://schemas.microsoft.com/office/2006/metadata/properties" ma:root="true" ma:fieldsID="1c79bfd24a09495abaf595fe09bab30c" ns3:_="">
    <xsd:import namespace="d0d701c3-7928-4629-8fbb-f4c851caf4dc"/>
    <xsd:element name="properties">
      <xsd:complexType>
        <xsd:sequence>
          <xsd:element name="documentManagement">
            <xsd:complexType>
              <xsd:all>
                <xsd:element ref="ns3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701c3-7928-4629-8fbb-f4c851caf4dc" elementFormDefault="qualified">
    <xsd:import namespace="http://schemas.microsoft.com/office/2006/documentManagement/types"/>
    <xsd:import namespace="http://schemas.microsoft.com/office/infopath/2007/PartnerControls"/>
    <xsd:element name="EffectiveDate" ma:index="9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A68C4F-DEAE-409A-BC7A-FB831B2C96D8}"/>
</file>

<file path=customXml/itemProps2.xml><?xml version="1.0" encoding="utf-8"?>
<ds:datastoreItem xmlns:ds="http://schemas.openxmlformats.org/officeDocument/2006/customXml" ds:itemID="{6DFEC96D-B607-43DB-9580-2603E3B01860}"/>
</file>

<file path=customXml/itemProps3.xml><?xml version="1.0" encoding="utf-8"?>
<ds:datastoreItem xmlns:ds="http://schemas.openxmlformats.org/officeDocument/2006/customXml" ds:itemID="{501F550C-9A7C-4A5E-A863-04004FAB548F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Designs\2002BIUC.pot</Template>
  <TotalTime>35635</TotalTime>
  <Words>1206</Words>
  <Application>Microsoft Office PowerPoint</Application>
  <PresentationFormat>On-screen Show (4:3)</PresentationFormat>
  <Paragraphs>246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2002BIUC</vt:lpstr>
      <vt:lpstr>1_2002BIUC</vt:lpstr>
      <vt:lpstr>2_2002BIUC</vt:lpstr>
      <vt:lpstr>BentleyIHEEPTemplate2012_Final</vt:lpstr>
      <vt:lpstr>Automating LaDOTD                                CAD Submissions</vt:lpstr>
      <vt:lpstr>Presentation Topics</vt:lpstr>
      <vt:lpstr>CAD Standards Compliance Tools                                        (LaDOTD and Consultants) </vt:lpstr>
      <vt:lpstr>Software and Deliverable Standards</vt:lpstr>
      <vt:lpstr>Software and Deliverable Standards</vt:lpstr>
      <vt:lpstr>LaDOTD CAD Standards Resources</vt:lpstr>
      <vt:lpstr>“Project” Workspace Selection List</vt:lpstr>
      <vt:lpstr>Example Project Config File (.PCF)</vt:lpstr>
      <vt:lpstr>Altiva CADconform Toolkit</vt:lpstr>
      <vt:lpstr>CADconform Feature Table Branding</vt:lpstr>
      <vt:lpstr>CADconform Drafting Menu</vt:lpstr>
      <vt:lpstr>CADconform Drafting Menu</vt:lpstr>
      <vt:lpstr>Example CADconform Feature Definition</vt:lpstr>
      <vt:lpstr>‘Conform’ Interactive Checker</vt:lpstr>
      <vt:lpstr>PowerPoint Presentation</vt:lpstr>
      <vt:lpstr>PowerPoint Presentation</vt:lpstr>
      <vt:lpstr>Watermark Invalidation</vt:lpstr>
      <vt:lpstr>Altiva ControlCAD Reports                       in ProjectWise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ControlCAD ‘Check CAD Standards’</vt:lpstr>
      <vt:lpstr>ProjectWise Attributes Page</vt:lpstr>
      <vt:lpstr>ControlCAD  ‘Check Attributes’ Report”</vt:lpstr>
      <vt:lpstr>Advantages of ControlCAD Reports</vt:lpstr>
      <vt:lpstr>Evolution of Digital Plan Delivery                                                   </vt:lpstr>
      <vt:lpstr>ControlCAD Indexer</vt:lpstr>
      <vt:lpstr>ControlCAD Submittal Creation Tool</vt:lpstr>
      <vt:lpstr>PowerPoint Presentation</vt:lpstr>
      <vt:lpstr>Integrated ProjectWise QA/QC Features</vt:lpstr>
      <vt:lpstr>PowerPoint Presentation</vt:lpstr>
      <vt:lpstr>PowerPoint Presentation</vt:lpstr>
      <vt:lpstr>PowerPoint Presentation</vt:lpstr>
      <vt:lpstr>Changes to Consultant Plan Delivery</vt:lpstr>
      <vt:lpstr>LaDOTD Digital CAD Submissions Within ProjectWise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Hollis Ward</dc:creator>
  <cp:lastModifiedBy>Hollis Ward</cp:lastModifiedBy>
  <cp:revision>1631</cp:revision>
  <cp:lastPrinted>2013-02-26T15:55:57Z</cp:lastPrinted>
  <dcterms:created xsi:type="dcterms:W3CDTF">2002-05-08T17:38:45Z</dcterms:created>
  <dcterms:modified xsi:type="dcterms:W3CDTF">2013-02-28T00:36:12Z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0x010100DDDBC20D56DC1F448089CE6B4DBF078F</vt:lpwstr>
  </property>
</Properties>
</file>